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3.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2.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3.xml.rels" ContentType="application/vnd.openxmlformats-package.relationships+xml"/>
  <Override PartName="/ppt/notesSlides/_rels/notesSlide32.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9.xml.rels" ContentType="application/vnd.openxmlformats-package.relationships+xml"/>
  <Override PartName="/ppt/notesSlides/_rels/notesSlide34.xml.rels" ContentType="application/vnd.openxmlformats-package.relationships+xml"/>
  <Override PartName="/ppt/notesSlides/_rels/notesSlide21.xml.rels" ContentType="application/vnd.openxmlformats-package.relationships+xml"/>
  <Override PartName="/ppt/notesSlides/_rels/notesSlide33.xml.rels" ContentType="application/vnd.openxmlformats-package.relationships+xml"/>
  <Override PartName="/ppt/notesSlides/notesSlide34.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29.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8.png" ContentType="image/png"/>
  <Override PartName="/ppt/media/image22.png" ContentType="image/png"/>
  <Override PartName="/ppt/media/image24.jpeg" ContentType="image/jpe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0.png" ContentType="image/png"/>
  <Override PartName="/ppt/media/image1.jpeg" ContentType="image/jpeg"/>
  <Override PartName="/ppt/media/image47.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37.jpeg" ContentType="image/jpeg"/>
  <Override PartName="/ppt/media/image42.png" ContentType="image/png"/>
  <Override PartName="/ppt/media/image31.png" ContentType="image/png"/>
  <Override PartName="/ppt/media/image29.png" ContentType="image/png"/>
  <Override PartName="/ppt/media/image43.png" ContentType="image/png"/>
  <Override PartName="/ppt/media/image35.png" ContentType="image/png"/>
  <Override PartName="/ppt/media/image50.png" ContentType="image/png"/>
  <Override PartName="/ppt/media/image5.jpeg" ContentType="image/jpeg"/>
  <Override PartName="/ppt/media/image45.jpeg" ContentType="image/jpeg"/>
  <Override PartName="/ppt/media/image46.png" ContentType="image/png"/>
  <Override PartName="/ppt/media/image48.png" ContentType="image/png"/>
  <Override PartName="/ppt/media/image11.png" ContentType="image/png"/>
  <Override PartName="/ppt/media/image38.png" ContentType="image/png"/>
  <Override PartName="/ppt/media/image8.png" ContentType="image/png"/>
  <Override PartName="/ppt/media/image49.png" ContentType="image/png"/>
  <Override PartName="/ppt/media/image12.png" ContentType="image/png"/>
  <Override PartName="/ppt/media/image7.png" ContentType="image/png"/>
  <Override PartName="/ppt/media/image6.png" ContentType="image/png"/>
  <Override PartName="/ppt/media/image36.png" ContentType="image/png"/>
  <Override PartName="/ppt/media/image44.png" ContentType="image/png"/>
  <Override PartName="/ppt/media/image13.jpeg" ContentType="image/jpeg"/>
  <Override PartName="/ppt/media/image23.png" ContentType="image/png"/>
  <Override PartName="/ppt/media/image34.png" ContentType="image/png"/>
  <Override PartName="/ppt/media/image4.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fr-FR" sz="1400" spc="-1" strike="noStrike">
                <a:solidFill>
                  <a:srgbClr val="000000"/>
                </a:solidFill>
                <a:latin typeface="Arial"/>
              </a:rPr>
              <a:t>Click to move the slide</a:t>
            </a:r>
            <a:endParaRPr b="0" lang="fr-FR" sz="1400" spc="-1" strike="noStrike">
              <a:solidFill>
                <a:srgbClr val="000000"/>
              </a:solidFill>
              <a:latin typeface="Arial"/>
            </a:endParaRPr>
          </a:p>
        </p:txBody>
      </p:sp>
      <p:sp>
        <p:nvSpPr>
          <p:cNvPr id="77" name="PlaceHolder 2"/>
          <p:cNvSpPr>
            <a:spLocks noGrp="1"/>
          </p:cNvSpPr>
          <p:nvPr>
            <p:ph type="body"/>
          </p:nvPr>
        </p:nvSpPr>
        <p:spPr>
          <a:xfrm>
            <a:off x="756000" y="5078520"/>
            <a:ext cx="6047640" cy="4811040"/>
          </a:xfrm>
          <a:prstGeom prst="rect">
            <a:avLst/>
          </a:prstGeom>
        </p:spPr>
        <p:txBody>
          <a:bodyPr lIns="0" rIns="0" tIns="0" bIns="0">
            <a:noAutofit/>
          </a:bodyPr>
          <a:p>
            <a:r>
              <a:rPr b="0" lang="fr-FR" sz="2000" spc="-1" strike="noStrike">
                <a:latin typeface="Arial"/>
              </a:rPr>
              <a:t>Click to edit the </a:t>
            </a:r>
            <a:r>
              <a:rPr b="0" lang="fr-FR" sz="2000" spc="-1" strike="noStrike">
                <a:latin typeface="Arial"/>
              </a:rPr>
              <a:t>notes format</a:t>
            </a:r>
            <a:endParaRPr b="0" lang="fr-FR" sz="2000" spc="-1" strike="noStrike">
              <a:latin typeface="Arial"/>
            </a:endParaRPr>
          </a:p>
        </p:txBody>
      </p:sp>
      <p:sp>
        <p:nvSpPr>
          <p:cNvPr id="78" name="PlaceHolder 3"/>
          <p:cNvSpPr>
            <a:spLocks noGrp="1"/>
          </p:cNvSpPr>
          <p:nvPr>
            <p:ph type="hdr"/>
          </p:nvPr>
        </p:nvSpPr>
        <p:spPr>
          <a:xfrm>
            <a:off x="0" y="0"/>
            <a:ext cx="3280680" cy="534240"/>
          </a:xfrm>
          <a:prstGeom prst="rect">
            <a:avLst/>
          </a:prstGeom>
        </p:spPr>
        <p:txBody>
          <a:bodyPr lIns="0" rIns="0" tIns="0" bIns="0">
            <a:noAutofit/>
          </a:bodyPr>
          <a:p>
            <a:r>
              <a:rPr b="0" lang="fr-FR" sz="1400" spc="-1" strike="noStrike">
                <a:latin typeface="Times New Roman"/>
              </a:rPr>
              <a:t>&lt;header&gt;</a:t>
            </a:r>
            <a:endParaRPr b="0" lang="fr-FR" sz="1400" spc="-1" strike="noStrike">
              <a:latin typeface="Times New Roman"/>
            </a:endParaRPr>
          </a:p>
        </p:txBody>
      </p:sp>
      <p:sp>
        <p:nvSpPr>
          <p:cNvPr id="79" name="PlaceHolder 4"/>
          <p:cNvSpPr>
            <a:spLocks noGrp="1"/>
          </p:cNvSpPr>
          <p:nvPr>
            <p:ph type="dt"/>
          </p:nvPr>
        </p:nvSpPr>
        <p:spPr>
          <a:xfrm>
            <a:off x="4278960" y="0"/>
            <a:ext cx="3280680" cy="534240"/>
          </a:xfrm>
          <a:prstGeom prst="rect">
            <a:avLst/>
          </a:prstGeom>
        </p:spPr>
        <p:txBody>
          <a:bodyPr lIns="0" rIns="0" tIns="0" bIns="0">
            <a:noAutofit/>
          </a:bodyPr>
          <a:p>
            <a:pPr algn="r"/>
            <a:r>
              <a:rPr b="0" lang="fr-FR" sz="1400" spc="-1" strike="noStrike">
                <a:latin typeface="Times New Roman"/>
              </a:rPr>
              <a:t>&lt;date/time&gt;</a:t>
            </a:r>
            <a:endParaRPr b="0" lang="fr-FR" sz="1400" spc="-1" strike="noStrike">
              <a:latin typeface="Times New Roman"/>
            </a:endParaRPr>
          </a:p>
        </p:txBody>
      </p:sp>
      <p:sp>
        <p:nvSpPr>
          <p:cNvPr id="80" name="PlaceHolder 5"/>
          <p:cNvSpPr>
            <a:spLocks noGrp="1"/>
          </p:cNvSpPr>
          <p:nvPr>
            <p:ph type="ftr"/>
          </p:nvPr>
        </p:nvSpPr>
        <p:spPr>
          <a:xfrm>
            <a:off x="0" y="10157400"/>
            <a:ext cx="3280680" cy="534240"/>
          </a:xfrm>
          <a:prstGeom prst="rect">
            <a:avLst/>
          </a:prstGeom>
        </p:spPr>
        <p:txBody>
          <a:bodyPr lIns="0" rIns="0" tIns="0" bIns="0" anchor="b">
            <a:noAutofit/>
          </a:bodyPr>
          <a:p>
            <a:r>
              <a:rPr b="0" lang="fr-FR" sz="1400" spc="-1" strike="noStrike">
                <a:latin typeface="Times New Roman"/>
              </a:rPr>
              <a:t>&lt;footer&gt;</a:t>
            </a:r>
            <a:endParaRPr b="0" lang="fr-FR" sz="1400" spc="-1" strike="noStrike">
              <a:latin typeface="Times New Roman"/>
            </a:endParaRPr>
          </a:p>
        </p:txBody>
      </p:sp>
      <p:sp>
        <p:nvSpPr>
          <p:cNvPr id="8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BFCFB0A4-C5BC-49D0-AD10-A4FB7DAA9E13}" type="slidenum">
              <a:rPr b="0" lang="fr-FR" sz="1400" spc="-1" strike="noStrike">
                <a:latin typeface="Times New Roman"/>
              </a:rPr>
              <a:t>&lt;number&gt;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Bonjour,</a:t>
            </a:r>
            <a:endParaRPr b="0" lang="fr-FR" sz="1200" spc="-1" strike="noStrike">
              <a:latin typeface="Arial"/>
            </a:endParaRPr>
          </a:p>
          <a:p>
            <a:pPr>
              <a:lnSpc>
                <a:spcPct val="100000"/>
              </a:lnSpc>
              <a:tabLst>
                <a:tab algn="l" pos="0"/>
              </a:tabLst>
            </a:pPr>
            <a:endParaRPr b="0" lang="fr-FR" sz="1200" spc="-1" strike="noStrike">
              <a:latin typeface="Arial"/>
            </a:endParaRPr>
          </a:p>
          <a:p>
            <a:pPr>
              <a:lnSpc>
                <a:spcPct val="100000"/>
              </a:lnSpc>
              <a:tabLst>
                <a:tab algn="l" pos="0"/>
              </a:tabLst>
            </a:pPr>
            <a:r>
              <a:rPr b="0" lang="en-US" sz="1200" spc="-1" strike="noStrike">
                <a:solidFill>
                  <a:srgbClr val="000000"/>
                </a:solidFill>
                <a:latin typeface="Arial"/>
                <a:ea typeface="Arial"/>
              </a:rPr>
              <a:t>Tout d'abord, je tiens à vous remercier pour votre temps et votre volonté d'écouter et d'évaluer ma présentation.</a:t>
            </a:r>
            <a:endParaRPr b="0" lang="fr-FR" sz="1200" spc="-1" strike="noStrike">
              <a:latin typeface="Arial"/>
            </a:endParaRPr>
          </a:p>
          <a:p>
            <a:pPr>
              <a:lnSpc>
                <a:spcPct val="100000"/>
              </a:lnSpc>
              <a:tabLst>
                <a:tab algn="l" pos="0"/>
              </a:tabLst>
            </a:pPr>
            <a:r>
              <a:rPr b="0" lang="en-US" sz="1200" spc="-1" strike="noStrike">
                <a:solidFill>
                  <a:srgbClr val="000000"/>
                </a:solidFill>
                <a:latin typeface="Arial"/>
                <a:ea typeface="Arial"/>
              </a:rPr>
              <a:t>Je m'appelle Rosalba et aujourd'hui je vais vous présenter le projet numéro 2 du parcours Data Scientist d'Openclassrooms </a:t>
            </a:r>
            <a:endParaRPr b="0" lang="fr-FR" sz="1200" spc="-1" strike="noStrike">
              <a:latin typeface="Arial"/>
            </a:endParaRPr>
          </a:p>
          <a:p>
            <a:pPr>
              <a:lnSpc>
                <a:spcPct val="100000"/>
              </a:lnSpc>
              <a:tabLst>
                <a:tab algn="l" pos="0"/>
              </a:tabLst>
            </a:pPr>
            <a:endParaRPr b="0" lang="fr-FR" sz="1200" spc="-1" strike="noStrike">
              <a:latin typeface="Arial"/>
            </a:endParaRPr>
          </a:p>
        </p:txBody>
      </p:sp>
      <p:sp>
        <p:nvSpPr>
          <p:cNvPr id="326" name="PlaceHolder 2"/>
          <p:cNvSpPr>
            <a:spLocks noGrp="1"/>
          </p:cNvSpPr>
          <p:nvPr>
            <p:ph type="sldImg"/>
          </p:nvPr>
        </p:nvSpPr>
        <p:spPr>
          <a:xfrm>
            <a:off x="216000" y="812520"/>
            <a:ext cx="7126920" cy="4008600"/>
          </a:xfrm>
          <a:prstGeom prst="rect">
            <a:avLst/>
          </a:prstGeom>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300" spc="-1" strike="noStrike">
                <a:solidFill>
                  <a:srgbClr val="000000"/>
                </a:solidFill>
                <a:latin typeface="Arial"/>
                <a:ea typeface="Arial"/>
              </a:rPr>
              <a:t>Au sein de ces sujets, il existe 37 catégories différentes dans lesquelles on retrouve les indicateurs qui peuvent être pertinents pour notre étude.</a:t>
            </a:r>
            <a:endParaRPr b="0" lang="fr-FR" sz="1300" spc="-1" strike="noStrike">
              <a:latin typeface="Arial"/>
            </a:endParaRPr>
          </a:p>
        </p:txBody>
      </p:sp>
      <p:sp>
        <p:nvSpPr>
          <p:cNvPr id="340" name="PlaceHolder 2"/>
          <p:cNvSpPr>
            <a:spLocks noGrp="1"/>
          </p:cNvSpPr>
          <p:nvPr>
            <p:ph type="sldImg"/>
          </p:nvPr>
        </p:nvSpPr>
        <p:spPr>
          <a:xfrm>
            <a:off x="216000" y="812520"/>
            <a:ext cx="7126920" cy="400860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Ici, je vous montre une liste préliminaire des indicateurs pertinents pour cette étude avec leur catégorie correspondante.</a:t>
            </a:r>
            <a:endParaRPr b="0" lang="fr-FR" sz="1200" spc="-1" strike="noStrike">
              <a:latin typeface="Arial"/>
            </a:endParaRPr>
          </a:p>
          <a:p>
            <a:pPr>
              <a:lnSpc>
                <a:spcPct val="100000"/>
              </a:lnSpc>
              <a:tabLst>
                <a:tab algn="l" pos="0"/>
              </a:tabLst>
            </a:pPr>
            <a:r>
              <a:rPr b="0" lang="en-US" sz="1200" spc="-1" strike="noStrike">
                <a:solidFill>
                  <a:srgbClr val="000000"/>
                </a:solidFill>
                <a:latin typeface="Arial"/>
                <a:ea typeface="Arial"/>
              </a:rPr>
              <a:t>que je vous montre ici très brièvement</a:t>
            </a:r>
            <a:endParaRPr b="0" lang="fr-FR" sz="1200" spc="-1" strike="noStrike">
              <a:latin typeface="Arial"/>
            </a:endParaRPr>
          </a:p>
        </p:txBody>
      </p:sp>
      <p:sp>
        <p:nvSpPr>
          <p:cNvPr id="342" name="PlaceHolder 2"/>
          <p:cNvSpPr>
            <a:spLocks noGrp="1"/>
          </p:cNvSpPr>
          <p:nvPr>
            <p:ph type="sldImg"/>
          </p:nvPr>
        </p:nvSpPr>
        <p:spPr>
          <a:xfrm>
            <a:off x="216000" y="812520"/>
            <a:ext cx="7126920" cy="400860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100" spc="-1" strike="noStrike">
                <a:solidFill>
                  <a:srgbClr val="000000"/>
                </a:solidFill>
                <a:latin typeface="Arial"/>
                <a:ea typeface="Arial"/>
              </a:rPr>
              <a:t>De cette liste, j'ai d'abord décidé d'en prendre 11 pour voir le niveau d'information disponible (niveau de remplissage) sur chacun d'eux sur la période 2010 et 2015.</a:t>
            </a:r>
            <a:endParaRPr b="0" lang="fr-FR" sz="1100" spc="-1" strike="noStrike">
              <a:latin typeface="Arial"/>
            </a:endParaRPr>
          </a:p>
        </p:txBody>
      </p:sp>
      <p:sp>
        <p:nvSpPr>
          <p:cNvPr id="344" name="PlaceHolder 2"/>
          <p:cNvSpPr>
            <a:spLocks noGrp="1"/>
          </p:cNvSpPr>
          <p:nvPr>
            <p:ph type="sldImg"/>
          </p:nvPr>
        </p:nvSpPr>
        <p:spPr>
          <a:xfrm>
            <a:off x="216000" y="812520"/>
            <a:ext cx="7126920" cy="400860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En effet, ici on voit clairement que les colonnes qui contiennent les indicateurs de la catégorie "Expéditions" et "Tertiaire" n'atteignent pas 50% en termes d'informations disponibles.</a:t>
            </a:r>
            <a:endParaRPr b="0" lang="fr-FR" sz="1200" spc="-1" strike="noStrike">
              <a:latin typeface="Arial"/>
            </a:endParaRPr>
          </a:p>
        </p:txBody>
      </p:sp>
      <p:sp>
        <p:nvSpPr>
          <p:cNvPr id="346" name="PlaceHolder 2"/>
          <p:cNvSpPr>
            <a:spLocks noGrp="1"/>
          </p:cNvSpPr>
          <p:nvPr>
            <p:ph type="sldImg"/>
          </p:nvPr>
        </p:nvSpPr>
        <p:spPr>
          <a:xfrm>
            <a:off x="216000" y="812520"/>
            <a:ext cx="7126920" cy="400860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100" spc="-1" strike="noStrike">
                <a:solidFill>
                  <a:srgbClr val="000000"/>
                </a:solidFill>
                <a:latin typeface="Times New Roman"/>
                <a:ea typeface="Times New Roman"/>
              </a:rPr>
              <a:t>Ici, je vous montre également comment il existe de fortes corrélations entre divers indicateurs, par exemple entre: </a:t>
            </a:r>
            <a:endParaRPr b="0" lang="fr-FR" sz="1100" spc="-1" strike="noStrike">
              <a:latin typeface="Arial"/>
            </a:endParaRPr>
          </a:p>
          <a:p>
            <a:pPr marL="457200" indent="-298080">
              <a:lnSpc>
                <a:spcPct val="100000"/>
              </a:lnSpc>
              <a:buClr>
                <a:srgbClr val="404040"/>
              </a:buClr>
              <a:buFont typeface="Times New Roman"/>
              <a:buChar char="●"/>
              <a:tabLst>
                <a:tab algn="l" pos="0"/>
              </a:tabLst>
            </a:pPr>
            <a:r>
              <a:rPr b="0" lang="en-US" sz="1100" spc="-1" strike="noStrike">
                <a:solidFill>
                  <a:srgbClr val="404040"/>
                </a:solidFill>
                <a:latin typeface="Times New Roman"/>
                <a:ea typeface="Times New Roman"/>
              </a:rPr>
              <a:t>“</a:t>
            </a:r>
            <a:r>
              <a:rPr b="0" lang="en-US" sz="1100" spc="-1" strike="noStrike">
                <a:solidFill>
                  <a:srgbClr val="404040"/>
                </a:solidFill>
                <a:latin typeface="Times New Roman"/>
                <a:ea typeface="Times New Roman"/>
              </a:rPr>
              <a:t>Population d'âge officiel pour l'enseignement supérieur” et “Inscriptions dans l'enseignement supérieur”  (0.92)</a:t>
            </a:r>
            <a:endParaRPr b="0" lang="fr-FR" sz="1100" spc="-1" strike="noStrike">
              <a:latin typeface="Arial"/>
            </a:endParaRPr>
          </a:p>
          <a:p>
            <a:pPr>
              <a:lnSpc>
                <a:spcPct val="100000"/>
              </a:lnSpc>
              <a:tabLst>
                <a:tab algn="l" pos="0"/>
              </a:tabLst>
            </a:pPr>
            <a:r>
              <a:rPr b="0" lang="en-US" sz="1100" spc="-1" strike="noStrike">
                <a:solidFill>
                  <a:srgbClr val="000000"/>
                </a:solidFill>
                <a:latin typeface="Times New Roman"/>
                <a:ea typeface="Times New Roman"/>
              </a:rPr>
              <a:t>Cela peut servir de stratégie pour diminuer la dimensionnalité de notre analyse.</a:t>
            </a:r>
            <a:endParaRPr b="0" lang="fr-FR" sz="1100" spc="-1" strike="noStrike">
              <a:latin typeface="Arial"/>
            </a:endParaRPr>
          </a:p>
          <a:p>
            <a:pPr>
              <a:lnSpc>
                <a:spcPct val="100000"/>
              </a:lnSpc>
              <a:tabLst>
                <a:tab algn="l" pos="0"/>
              </a:tabLst>
            </a:pPr>
            <a:endParaRPr b="0" lang="fr-FR" sz="1100" spc="-1" strike="noStrike">
              <a:latin typeface="Arial"/>
            </a:endParaRPr>
          </a:p>
        </p:txBody>
      </p:sp>
      <p:sp>
        <p:nvSpPr>
          <p:cNvPr id="348" name="PlaceHolder 2"/>
          <p:cNvSpPr>
            <a:spLocks noGrp="1"/>
          </p:cNvSpPr>
          <p:nvPr>
            <p:ph type="sldImg"/>
          </p:nvPr>
        </p:nvSpPr>
        <p:spPr>
          <a:xfrm>
            <a:off x="216000" y="812520"/>
            <a:ext cx="7126920" cy="400860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Ici, j'ai fait une analyse plus détaillée du degré d'accessibilité de l'information pour chaque indicateur et à chaque année entre les périodes 2010 et 2015. Mon indicateur discriminant étant l'accès à Internet, j'ai pris cette variable comme pivot pour sélectionner une autre année d'analyse .</a:t>
            </a:r>
            <a:endParaRPr b="0" lang="fr-FR" sz="1200" spc="-1" strike="noStrike">
              <a:latin typeface="Arial"/>
            </a:endParaRPr>
          </a:p>
        </p:txBody>
      </p:sp>
      <p:sp>
        <p:nvSpPr>
          <p:cNvPr id="350" name="PlaceHolder 2"/>
          <p:cNvSpPr>
            <a:spLocks noGrp="1"/>
          </p:cNvSpPr>
          <p:nvPr>
            <p:ph type="sldImg"/>
          </p:nvPr>
        </p:nvSpPr>
        <p:spPr>
          <a:xfrm>
            <a:off x="216000" y="812520"/>
            <a:ext cx="7126920" cy="4008600"/>
          </a:xfrm>
          <a:prstGeom prst="rect">
            <a:avLst/>
          </a:prstGeom>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000" spc="-1" strike="noStrike">
                <a:solidFill>
                  <a:srgbClr val="000000"/>
                </a:solidFill>
                <a:latin typeface="Times New Roman"/>
                <a:ea typeface="Times New Roman"/>
              </a:rPr>
              <a:t>Comme stratégie pour travailler avec une base de données complète, c'est-à-dire sans valeurs manquantes, j'utilise les stratégies suivantes: </a:t>
            </a:r>
            <a:endParaRPr b="0" lang="fr-FR" sz="1000" spc="-1" strike="noStrike">
              <a:latin typeface="Arial"/>
            </a:endParaRPr>
          </a:p>
          <a:p>
            <a:pPr>
              <a:lnSpc>
                <a:spcPct val="100000"/>
              </a:lnSpc>
              <a:tabLst>
                <a:tab algn="l" pos="0"/>
              </a:tabLst>
            </a:pPr>
            <a:endParaRPr b="0" lang="fr-FR" sz="1000" spc="-1" strike="noStrike">
              <a:latin typeface="Arial"/>
            </a:endParaRPr>
          </a:p>
          <a:p>
            <a:pPr>
              <a:lnSpc>
                <a:spcPct val="100000"/>
              </a:lnSpc>
              <a:tabLst>
                <a:tab algn="l" pos="0"/>
              </a:tabLst>
            </a:pPr>
            <a:r>
              <a:rPr b="1" lang="en-US" sz="1000" spc="-1" strike="noStrike">
                <a:solidFill>
                  <a:srgbClr val="000000"/>
                </a:solidFill>
                <a:latin typeface="Times New Roman"/>
                <a:ea typeface="Times New Roman"/>
              </a:rPr>
              <a:t>dropna</a:t>
            </a:r>
            <a:r>
              <a:rPr b="0" lang="en-US" sz="1000" spc="-1" strike="noStrike">
                <a:solidFill>
                  <a:srgbClr val="000000"/>
                </a:solidFill>
                <a:latin typeface="Times New Roman"/>
                <a:ea typeface="Times New Roman"/>
              </a:rPr>
              <a:t> :  Pour supprimer directement les lignes vides pour un indicateur spécifique. J'ai effectué cette tâche en analysant les pays à valeurs nulles, en analysant indicateur par indicateur, de manière à m'assurer que les pays éliminés étaient bien des pays sans intérêt pour notre étude.</a:t>
            </a:r>
            <a:endParaRPr b="0" lang="fr-FR" sz="1000" spc="-1" strike="noStrike">
              <a:latin typeface="Arial"/>
            </a:endParaRPr>
          </a:p>
          <a:p>
            <a:pPr>
              <a:lnSpc>
                <a:spcPct val="100000"/>
              </a:lnSpc>
              <a:tabLst>
                <a:tab algn="l" pos="0"/>
              </a:tabLst>
            </a:pPr>
            <a:endParaRPr b="0" lang="fr-FR" sz="1000" spc="-1" strike="noStrike">
              <a:latin typeface="Arial"/>
            </a:endParaRPr>
          </a:p>
          <a:p>
            <a:pPr>
              <a:lnSpc>
                <a:spcPct val="100000"/>
              </a:lnSpc>
              <a:tabLst>
                <a:tab algn="l" pos="0"/>
              </a:tabLst>
            </a:pPr>
            <a:r>
              <a:rPr b="1" lang="en-US" sz="1000" spc="-1" strike="noStrike">
                <a:solidFill>
                  <a:srgbClr val="404040"/>
                </a:solidFill>
                <a:latin typeface="Times New Roman"/>
                <a:ea typeface="Times New Roman"/>
              </a:rPr>
              <a:t>Nearest neighbors imputation: </a:t>
            </a:r>
            <a:r>
              <a:rPr b="0" lang="en-US" sz="1000" spc="-1" strike="noStrike">
                <a:solidFill>
                  <a:srgbClr val="404040"/>
                </a:solidFill>
                <a:latin typeface="Times New Roman"/>
                <a:ea typeface="Times New Roman"/>
              </a:rPr>
              <a:t>pour remplacer le reste des valeurs manquantes par la valeur moyenne des 3 valeurs les plus proches selon la méthode KNN. Il utilise la valeur moyenne de n_neighbors voisins les plus proches pour prédire les valeurs manquantes</a:t>
            </a:r>
            <a:endParaRPr b="0" lang="fr-FR" sz="1000" spc="-1" strike="noStrike">
              <a:latin typeface="Arial"/>
            </a:endParaRPr>
          </a:p>
          <a:p>
            <a:pPr>
              <a:lnSpc>
                <a:spcPct val="100000"/>
              </a:lnSpc>
              <a:tabLst>
                <a:tab algn="l" pos="0"/>
              </a:tabLst>
            </a:pPr>
            <a:endParaRPr b="0" lang="fr-FR" sz="1000" spc="-1" strike="noStrike">
              <a:latin typeface="Arial"/>
            </a:endParaRPr>
          </a:p>
          <a:p>
            <a:pPr>
              <a:lnSpc>
                <a:spcPct val="100000"/>
              </a:lnSpc>
              <a:tabLst>
                <a:tab algn="l" pos="0"/>
              </a:tabLst>
            </a:pPr>
            <a:endParaRPr b="0" lang="fr-FR" sz="1000" spc="-1" strike="noStrike">
              <a:latin typeface="Arial"/>
            </a:endParaRPr>
          </a:p>
        </p:txBody>
      </p:sp>
      <p:sp>
        <p:nvSpPr>
          <p:cNvPr id="352" name="PlaceHolder 2"/>
          <p:cNvSpPr>
            <a:spLocks noGrp="1"/>
          </p:cNvSpPr>
          <p:nvPr>
            <p:ph type="sldImg"/>
          </p:nvPr>
        </p:nvSpPr>
        <p:spPr>
          <a:xfrm>
            <a:off x="216000" y="812520"/>
            <a:ext cx="7126920" cy="4008600"/>
          </a:xfrm>
          <a:prstGeom prst="rect">
            <a:avLst/>
          </a:prstGeom>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En comparant la distribution de nos données avant et après imputation, nous constatons que la distribution ne change pas de manière significative ni en 2010 ni en 2013.</a:t>
            </a:r>
            <a:endParaRPr b="0" lang="fr-FR" sz="1200" spc="-1" strike="noStrike">
              <a:latin typeface="Arial"/>
            </a:endParaRPr>
          </a:p>
        </p:txBody>
      </p:sp>
      <p:sp>
        <p:nvSpPr>
          <p:cNvPr id="354" name="PlaceHolder 2"/>
          <p:cNvSpPr>
            <a:spLocks noGrp="1"/>
          </p:cNvSpPr>
          <p:nvPr>
            <p:ph type="sldImg"/>
          </p:nvPr>
        </p:nvSpPr>
        <p:spPr>
          <a:xfrm>
            <a:off x="216000" y="812520"/>
            <a:ext cx="7126920" cy="4008600"/>
          </a:xfrm>
          <a:prstGeom prst="rect">
            <a:avLst/>
          </a:prstGeom>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Times New Roman"/>
                <a:ea typeface="Times New Roman"/>
              </a:rPr>
              <a:t>Si on regarde plus précisément l'indicateur "</a:t>
            </a:r>
            <a:r>
              <a:rPr b="0" lang="en-US" sz="1200" spc="-1" strike="noStrike">
                <a:solidFill>
                  <a:srgbClr val="404040"/>
                </a:solidFill>
                <a:latin typeface="Times New Roman"/>
                <a:ea typeface="Times New Roman"/>
              </a:rPr>
              <a:t>Population d'âge officiel pour l'enseignement supérieur</a:t>
            </a:r>
            <a:r>
              <a:rPr b="0" lang="en-US" sz="1200" spc="-1" strike="noStrike">
                <a:solidFill>
                  <a:srgbClr val="000000"/>
                </a:solidFill>
                <a:latin typeface="Times New Roman"/>
                <a:ea typeface="Times New Roman"/>
              </a:rPr>
              <a:t>" qui au sein de notre liste d'indicateurs était le moins complet, on s'aperçoit que la moyenne de nos valeurs après imputation pour le maximum change de 15%</a:t>
            </a:r>
            <a:endParaRPr b="0" lang="fr-FR" sz="1200" spc="-1" strike="noStrike">
              <a:latin typeface="Arial"/>
            </a:endParaRPr>
          </a:p>
        </p:txBody>
      </p:sp>
      <p:sp>
        <p:nvSpPr>
          <p:cNvPr id="356" name="PlaceHolder 2"/>
          <p:cNvSpPr>
            <a:spLocks noGrp="1"/>
          </p:cNvSpPr>
          <p:nvPr>
            <p:ph type="sldImg"/>
          </p:nvPr>
        </p:nvSpPr>
        <p:spPr>
          <a:xfrm>
            <a:off x="216000" y="812520"/>
            <a:ext cx="7126920" cy="4008600"/>
          </a:xfrm>
          <a:prstGeom prst="rect">
            <a:avLst/>
          </a:prstGeom>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216000" y="812520"/>
            <a:ext cx="7126200" cy="4007880"/>
          </a:xfrm>
          <a:prstGeom prst="rect">
            <a:avLst/>
          </a:prstGeom>
        </p:spPr>
      </p:sp>
      <p:sp>
        <p:nvSpPr>
          <p:cNvPr id="358" name="PlaceHolder 2"/>
          <p:cNvSpPr>
            <a:spLocks noGrp="1"/>
          </p:cNvSpPr>
          <p:nvPr>
            <p:ph type="body"/>
          </p:nvPr>
        </p:nvSpPr>
        <p:spPr>
          <a:xfrm>
            <a:off x="756000" y="5078520"/>
            <a:ext cx="6046560" cy="480996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Arial"/>
                <a:ea typeface="Arial"/>
              </a:rPr>
              <a:t>Même après imputation, on peut encore observer de très bonnes corrélations entre différents indicateurs.</a:t>
            </a:r>
            <a:endParaRPr b="0" lang="fr-FR" sz="1200" spc="-1" strike="noStrike">
              <a:latin typeface="Arial"/>
            </a:endParaRPr>
          </a:p>
          <a:p>
            <a:pPr marL="216000" indent="-215280">
              <a:lnSpc>
                <a:spcPct val="100000"/>
              </a:lnSpc>
              <a:tabLst>
                <a:tab algn="l" pos="0"/>
              </a:tabLst>
            </a:pPr>
            <a:endParaRPr b="0" lang="fr-FR" sz="1200" spc="-1" strike="noStrike">
              <a:latin typeface="Arial"/>
            </a:endParaRPr>
          </a:p>
          <a:p>
            <a:pPr marL="216000" indent="-215280">
              <a:lnSpc>
                <a:spcPct val="100000"/>
              </a:lnSpc>
              <a:tabLst>
                <a:tab algn="l" pos="0"/>
              </a:tabLst>
            </a:pPr>
            <a:r>
              <a:rPr b="0" lang="en-US" sz="900" spc="-1" strike="noStrike">
                <a:solidFill>
                  <a:srgbClr val="000000"/>
                </a:solidFill>
                <a:latin typeface="Arial"/>
                <a:ea typeface="Arial"/>
              </a:rPr>
              <a:t>Qu'est-ce que le produit intérieur brut (PIB) ?</a:t>
            </a:r>
            <a:endParaRPr b="0" lang="fr-FR" sz="900" spc="-1" strike="noStrike">
              <a:latin typeface="Arial"/>
            </a:endParaRPr>
          </a:p>
          <a:p>
            <a:pPr marL="216000" indent="-215280">
              <a:lnSpc>
                <a:spcPct val="100000"/>
              </a:lnSpc>
              <a:tabLst>
                <a:tab algn="l" pos="0"/>
              </a:tabLst>
            </a:pPr>
            <a:r>
              <a:rPr b="0" lang="en-US" sz="900" spc="-1" strike="noStrike">
                <a:solidFill>
                  <a:srgbClr val="000000"/>
                </a:solidFill>
                <a:latin typeface="Arial"/>
                <a:ea typeface="Arial"/>
              </a:rPr>
              <a:t>Indicateur économique permettant de mesurer la production de richesses d’un pays, le produit intérieur brut (PIB) mesure la valeur de tous les biens et services produits dans un pays sur une année. La notion de produit national brut (PNB) n’est plus utilisée en comptabilité nationale.</a:t>
            </a:r>
            <a:endParaRPr b="0" lang="fr-FR" sz="9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Ici, je vous montre un exemple de la façon dont certains indicateurs ont évolué lorsque nous faisons la comparaison entre 2013 et 2010. Avec cette analyse, on peut identifier les pays les plus importants pour chaque indicateur en 2013 et comment cet indicateur a évolué depuis 2013 pour cette même liste de pays.</a:t>
            </a:r>
            <a:endParaRPr b="0" lang="fr-FR" sz="1200" spc="-1" strike="noStrike">
              <a:latin typeface="Arial"/>
            </a:endParaRPr>
          </a:p>
        </p:txBody>
      </p:sp>
      <p:sp>
        <p:nvSpPr>
          <p:cNvPr id="360" name="PlaceHolder 2"/>
          <p:cNvSpPr>
            <a:spLocks noGrp="1"/>
          </p:cNvSpPr>
          <p:nvPr>
            <p:ph type="sldImg"/>
          </p:nvPr>
        </p:nvSpPr>
        <p:spPr>
          <a:xfrm>
            <a:off x="216000" y="812520"/>
            <a:ext cx="7126920" cy="4008600"/>
          </a:xfrm>
          <a:prstGeom prst="rect">
            <a:avLst/>
          </a:prstGeom>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Ici, je vous montre un exemple de la façon dont certains indicateurs ont évolué lorsque nous faisons la comparaison entre 2013 et 2010. Avec cette analyse, on peut identifier les pays les plus importants pour chaque indicateur en 2013 et comment cet indicateur a évolué de 2010 a 2013 pour cette même liste de pays.</a:t>
            </a:r>
            <a:endParaRPr b="0" lang="fr-FR" sz="1200" spc="-1" strike="noStrike">
              <a:latin typeface="Arial"/>
            </a:endParaRPr>
          </a:p>
        </p:txBody>
      </p:sp>
      <p:sp>
        <p:nvSpPr>
          <p:cNvPr id="362" name="PlaceHolder 2"/>
          <p:cNvSpPr>
            <a:spLocks noGrp="1"/>
          </p:cNvSpPr>
          <p:nvPr>
            <p:ph type="sldImg"/>
          </p:nvPr>
        </p:nvSpPr>
        <p:spPr>
          <a:xfrm>
            <a:off x="216000" y="812520"/>
            <a:ext cx="7126920" cy="4008600"/>
          </a:xfrm>
          <a:prstGeom prst="rect">
            <a:avLst/>
          </a:prstGeom>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100" spc="-1" strike="noStrike">
                <a:solidFill>
                  <a:srgbClr val="000000"/>
                </a:solidFill>
                <a:latin typeface="Arial"/>
                <a:ea typeface="Arial"/>
              </a:rPr>
              <a:t>Ici, je vous présente le modèle que j'ai choisi pour trouver une liste fiable des pays avec le plus grand potentiel pour acheter les services de la société "Academy"</a:t>
            </a:r>
            <a:endParaRPr b="0" lang="fr-FR" sz="1100" spc="-1" strike="noStrike">
              <a:latin typeface="Arial"/>
            </a:endParaRPr>
          </a:p>
          <a:p>
            <a:pPr>
              <a:lnSpc>
                <a:spcPct val="100000"/>
              </a:lnSpc>
              <a:tabLst>
                <a:tab algn="l" pos="0"/>
              </a:tabLst>
            </a:pPr>
            <a:r>
              <a:rPr b="0" lang="en-US" sz="1100" spc="-1" strike="noStrike">
                <a:solidFill>
                  <a:srgbClr val="000000"/>
                </a:solidFill>
                <a:latin typeface="Arial"/>
                <a:ea typeface="Arial"/>
              </a:rPr>
              <a:t>Ce modèle prend en compte six des différents indicateurs que je vous ai présentés précédemment, qui permettent de prendre en compte </a:t>
            </a:r>
            <a:endParaRPr b="0" lang="fr-FR" sz="1100" spc="-1" strike="noStrike">
              <a:latin typeface="Arial"/>
            </a:endParaRPr>
          </a:p>
          <a:p>
            <a:pPr>
              <a:lnSpc>
                <a:spcPct val="100000"/>
              </a:lnSpc>
              <a:tabLst>
                <a:tab algn="l" pos="0"/>
              </a:tabLst>
            </a:pPr>
            <a:r>
              <a:rPr b="0" lang="en-US" sz="1100" spc="-1" strike="noStrike">
                <a:solidFill>
                  <a:srgbClr val="000000"/>
                </a:solidFill>
                <a:latin typeface="Arial"/>
                <a:ea typeface="Arial"/>
              </a:rPr>
              <a:t>1) l'accessibilité à un service internet, </a:t>
            </a:r>
            <a:endParaRPr b="0" lang="fr-FR" sz="1100" spc="-1" strike="noStrike">
              <a:latin typeface="Arial"/>
            </a:endParaRPr>
          </a:p>
          <a:p>
            <a:pPr>
              <a:lnSpc>
                <a:spcPct val="100000"/>
              </a:lnSpc>
              <a:tabLst>
                <a:tab algn="l" pos="0"/>
              </a:tabLst>
            </a:pPr>
            <a:r>
              <a:rPr b="0" lang="en-US" sz="1100" spc="-1" strike="noStrike">
                <a:solidFill>
                  <a:srgbClr val="000000"/>
                </a:solidFill>
                <a:latin typeface="Arial"/>
                <a:ea typeface="Arial"/>
              </a:rPr>
              <a:t>2) la capacité d'achat, et </a:t>
            </a:r>
            <a:endParaRPr b="0" lang="fr-FR" sz="1100" spc="-1" strike="noStrike">
              <a:latin typeface="Arial"/>
            </a:endParaRPr>
          </a:p>
          <a:p>
            <a:pPr>
              <a:lnSpc>
                <a:spcPct val="100000"/>
              </a:lnSpc>
              <a:tabLst>
                <a:tab algn="l" pos="0"/>
              </a:tabLst>
            </a:pPr>
            <a:r>
              <a:rPr b="0" lang="en-US" sz="1100" spc="-1" strike="noStrike">
                <a:solidFill>
                  <a:srgbClr val="000000"/>
                </a:solidFill>
                <a:latin typeface="Arial"/>
                <a:ea typeface="Arial"/>
              </a:rPr>
              <a:t>3) la masse (ou population cible)</a:t>
            </a:r>
            <a:endParaRPr b="0" lang="fr-FR" sz="1100" spc="-1" strike="noStrike">
              <a:latin typeface="Arial"/>
            </a:endParaRPr>
          </a:p>
        </p:txBody>
      </p:sp>
      <p:sp>
        <p:nvSpPr>
          <p:cNvPr id="364" name="PlaceHolder 2"/>
          <p:cNvSpPr>
            <a:spLocks noGrp="1"/>
          </p:cNvSpPr>
          <p:nvPr>
            <p:ph type="sldImg"/>
          </p:nvPr>
        </p:nvSpPr>
        <p:spPr>
          <a:xfrm>
            <a:off x="216000" y="812520"/>
            <a:ext cx="7126920" cy="4008600"/>
          </a:xfrm>
          <a:prstGeom prst="rect">
            <a:avLst/>
          </a:prstGeom>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400" spc="-1" strike="noStrike">
                <a:solidFill>
                  <a:srgbClr val="000000"/>
                </a:solidFill>
                <a:latin typeface="Arial"/>
                <a:ea typeface="Arial"/>
              </a:rPr>
              <a:t>Avec ce modèle, nous trouvons que la liste exhaustive des pays avec un fort potentiel pour acquérir les services de l'entreprise “Academy” est la suivante (c'est celle-ci ici) :</a:t>
            </a:r>
            <a:endParaRPr b="0" lang="fr-FR" sz="1400" spc="-1" strike="noStrike">
              <a:latin typeface="Arial"/>
            </a:endParaRPr>
          </a:p>
        </p:txBody>
      </p:sp>
      <p:sp>
        <p:nvSpPr>
          <p:cNvPr id="366" name="PlaceHolder 2"/>
          <p:cNvSpPr>
            <a:spLocks noGrp="1"/>
          </p:cNvSpPr>
          <p:nvPr>
            <p:ph type="sldImg"/>
          </p:nvPr>
        </p:nvSpPr>
        <p:spPr>
          <a:xfrm>
            <a:off x="216000" y="812520"/>
            <a:ext cx="7126920" cy="4008600"/>
          </a:xfrm>
          <a:prstGeom prst="rect">
            <a:avLst/>
          </a:prstGeom>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300" spc="-1" strike="noStrike">
                <a:solidFill>
                  <a:srgbClr val="000000"/>
                </a:solidFill>
                <a:latin typeface="Arial"/>
                <a:ea typeface="Arial"/>
              </a:rPr>
              <a:t>Ce que je vous montre sous forme de carte, montrant les 5 premiers pays avec le plus grand potentiel.</a:t>
            </a:r>
            <a:endParaRPr b="0" lang="fr-FR" sz="1300" spc="-1" strike="noStrike">
              <a:latin typeface="Arial"/>
            </a:endParaRPr>
          </a:p>
        </p:txBody>
      </p:sp>
      <p:sp>
        <p:nvSpPr>
          <p:cNvPr id="368" name="PlaceHolder 2"/>
          <p:cNvSpPr>
            <a:spLocks noGrp="1"/>
          </p:cNvSpPr>
          <p:nvPr>
            <p:ph type="sldImg"/>
          </p:nvPr>
        </p:nvSpPr>
        <p:spPr>
          <a:xfrm>
            <a:off x="216000" y="812520"/>
            <a:ext cx="7126920" cy="4008600"/>
          </a:xfrm>
          <a:prstGeom prst="rect">
            <a:avLst/>
          </a:prstGeom>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1" lang="en-US" sz="1500" spc="-1" strike="noStrike">
                <a:solidFill>
                  <a:srgbClr val="000000"/>
                </a:solidFill>
                <a:latin typeface="Arial"/>
                <a:ea typeface="Arial"/>
              </a:rPr>
              <a:t>Chine et L’Inde:</a:t>
            </a:r>
            <a:r>
              <a:rPr b="0" lang="en-US" sz="1500" spc="-1" strike="noStrike">
                <a:solidFill>
                  <a:srgbClr val="000000"/>
                </a:solidFill>
                <a:latin typeface="Arial"/>
                <a:ea typeface="Arial"/>
              </a:rPr>
              <a:t>  principalement en raison de sa grande population démographique</a:t>
            </a:r>
            <a:endParaRPr b="0" lang="fr-FR" sz="1500" spc="-1" strike="noStrike">
              <a:latin typeface="Arial"/>
            </a:endParaRPr>
          </a:p>
          <a:p>
            <a:pPr>
              <a:lnSpc>
                <a:spcPct val="100000"/>
              </a:lnSpc>
              <a:tabLst>
                <a:tab algn="l" pos="0"/>
              </a:tabLst>
            </a:pPr>
            <a:r>
              <a:rPr b="1" lang="en-US" sz="1500" spc="-1" strike="noStrike">
                <a:solidFill>
                  <a:srgbClr val="000000"/>
                </a:solidFill>
                <a:latin typeface="Arial"/>
                <a:ea typeface="Arial"/>
              </a:rPr>
              <a:t>Qatar, Luxemburg et Norvège:</a:t>
            </a:r>
            <a:r>
              <a:rPr b="0" lang="en-US" sz="1500" spc="-1" strike="noStrike">
                <a:solidFill>
                  <a:srgbClr val="000000"/>
                </a:solidFill>
                <a:latin typeface="Arial"/>
                <a:ea typeface="Arial"/>
              </a:rPr>
              <a:t> principalement grâce à son PIB par habitant élevé et son accessibilité à internet</a:t>
            </a:r>
            <a:endParaRPr b="0" lang="fr-FR" sz="1500" spc="-1" strike="noStrike">
              <a:latin typeface="Arial"/>
            </a:endParaRPr>
          </a:p>
          <a:p>
            <a:pPr>
              <a:lnSpc>
                <a:spcPct val="100000"/>
              </a:lnSpc>
              <a:tabLst>
                <a:tab algn="l" pos="0"/>
              </a:tabLst>
            </a:pPr>
            <a:endParaRPr b="0" lang="fr-FR" sz="1500" spc="-1" strike="noStrike">
              <a:latin typeface="Arial"/>
            </a:endParaRPr>
          </a:p>
        </p:txBody>
      </p:sp>
      <p:sp>
        <p:nvSpPr>
          <p:cNvPr id="370" name="PlaceHolder 2"/>
          <p:cNvSpPr>
            <a:spLocks noGrp="1"/>
          </p:cNvSpPr>
          <p:nvPr>
            <p:ph type="sldImg"/>
          </p:nvPr>
        </p:nvSpPr>
        <p:spPr>
          <a:xfrm>
            <a:off x="216000" y="812520"/>
            <a:ext cx="7126920" cy="4008600"/>
          </a:xfrm>
          <a:prstGeom prst="rect">
            <a:avLst/>
          </a:prstGeom>
        </p:spPr>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Ce qui est intéressant, c'est que parmi ces cent pays, le Qatar est celui qui a subi le plus de changements dans la période entre 2010 et 2015 ; D'une part, l'accessibilité à Internet augmente, mais d'autre part, sa croissance démographique diminue. Au contraire, pour le reste des 4 autres pays, les indicateurs sont restés relativement inchangés au cours de cette période.</a:t>
            </a:r>
            <a:endParaRPr b="0" lang="fr-FR" sz="1200" spc="-1" strike="noStrike">
              <a:latin typeface="Arial"/>
            </a:endParaRPr>
          </a:p>
          <a:p>
            <a:pPr>
              <a:lnSpc>
                <a:spcPct val="100000"/>
              </a:lnSpc>
              <a:tabLst>
                <a:tab algn="l" pos="0"/>
              </a:tabLst>
            </a:pPr>
            <a:r>
              <a:rPr b="0" lang="en-US" sz="1200" spc="-1" strike="noStrike">
                <a:solidFill>
                  <a:srgbClr val="000000"/>
                </a:solidFill>
                <a:latin typeface="Arial"/>
                <a:ea typeface="Arial"/>
              </a:rPr>
              <a:t>Aux émirats arabes unis et au qatar, on observe une baisse significative de l'indicateur de croissance de la population</a:t>
            </a:r>
            <a:endParaRPr b="0" lang="fr-FR" sz="1200" spc="-1" strike="noStrike">
              <a:latin typeface="Arial"/>
            </a:endParaRPr>
          </a:p>
        </p:txBody>
      </p:sp>
      <p:sp>
        <p:nvSpPr>
          <p:cNvPr id="372" name="PlaceHolder 2"/>
          <p:cNvSpPr>
            <a:spLocks noGrp="1"/>
          </p:cNvSpPr>
          <p:nvPr>
            <p:ph type="sldImg"/>
          </p:nvPr>
        </p:nvSpPr>
        <p:spPr>
          <a:xfrm>
            <a:off x="216000" y="812520"/>
            <a:ext cx="7126920" cy="400860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Pour commencer,  ce projet consiste à aider  aider une entreprise nommée “Academy” à planifier son projet d'expansion. Academy est une entreprise du secteur de l'éducation qui propose des contenus de formation en ligne pour un public de niveau lycée et université et son objectif est de se développer à l'échelle internationale. Pour planifier ce projet d'expansion, nous nous sommes vu confier les missions suivantes :</a:t>
            </a:r>
            <a:endParaRPr b="0" lang="fr-FR" sz="1200" spc="-1" strike="noStrike">
              <a:latin typeface="Arial"/>
            </a:endParaRPr>
          </a:p>
          <a:p>
            <a:pPr marL="457200" indent="-304560">
              <a:lnSpc>
                <a:spcPct val="100000"/>
              </a:lnSpc>
              <a:buClr>
                <a:srgbClr val="000000"/>
              </a:buClr>
              <a:buFont typeface="Arial"/>
              <a:buChar char="-"/>
              <a:tabLst>
                <a:tab algn="l" pos="0"/>
              </a:tabLst>
            </a:pPr>
            <a:r>
              <a:rPr b="0" lang="en-US" sz="1200" spc="-1" strike="noStrike">
                <a:solidFill>
                  <a:srgbClr val="000000"/>
                </a:solidFill>
                <a:latin typeface="Arial"/>
                <a:ea typeface="Arial"/>
              </a:rPr>
              <a:t>Identifier les pays avec un fort potentiel pour les offrir les services</a:t>
            </a:r>
            <a:endParaRPr b="0" lang="fr-FR" sz="1200" spc="-1" strike="noStrike">
              <a:latin typeface="Arial"/>
            </a:endParaRPr>
          </a:p>
          <a:p>
            <a:pPr marL="457200" indent="-304560">
              <a:lnSpc>
                <a:spcPct val="100000"/>
              </a:lnSpc>
              <a:buClr>
                <a:srgbClr val="000000"/>
              </a:buClr>
              <a:buFont typeface="Arial"/>
              <a:buChar char="-"/>
              <a:tabLst>
                <a:tab algn="l" pos="0"/>
              </a:tabLst>
            </a:pPr>
            <a:r>
              <a:rPr b="0" lang="en-US" sz="1200" spc="-1" strike="noStrike">
                <a:solidFill>
                  <a:srgbClr val="000000"/>
                </a:solidFill>
                <a:latin typeface="Arial"/>
                <a:ea typeface="Arial"/>
              </a:rPr>
              <a:t>Évaluer l'évolution de ce potentiel</a:t>
            </a:r>
            <a:endParaRPr b="0" lang="fr-FR" sz="1200" spc="-1" strike="noStrike">
              <a:latin typeface="Arial"/>
            </a:endParaRPr>
          </a:p>
          <a:p>
            <a:pPr marL="457200" indent="-304560">
              <a:lnSpc>
                <a:spcPct val="100000"/>
              </a:lnSpc>
              <a:buClr>
                <a:srgbClr val="000000"/>
              </a:buClr>
              <a:buFont typeface="Arial"/>
              <a:buChar char="-"/>
              <a:tabLst>
                <a:tab algn="l" pos="0"/>
              </a:tabLst>
            </a:pPr>
            <a:r>
              <a:rPr b="0" lang="en-US" sz="1200" spc="-1" strike="noStrike">
                <a:solidFill>
                  <a:srgbClr val="000000"/>
                </a:solidFill>
                <a:latin typeface="Arial"/>
                <a:ea typeface="Arial"/>
              </a:rPr>
              <a:t>Proposer à l'entreprise une courte liste de pays où il est convenient démarrer le projet d'expansion</a:t>
            </a:r>
            <a:endParaRPr b="0" lang="fr-FR" sz="1200" spc="-1" strike="noStrike">
              <a:latin typeface="Arial"/>
            </a:endParaRPr>
          </a:p>
        </p:txBody>
      </p:sp>
      <p:sp>
        <p:nvSpPr>
          <p:cNvPr id="328" name="PlaceHolder 2"/>
          <p:cNvSpPr>
            <a:spLocks noGrp="1"/>
          </p:cNvSpPr>
          <p:nvPr>
            <p:ph type="sldImg"/>
          </p:nvPr>
        </p:nvSpPr>
        <p:spPr>
          <a:xfrm>
            <a:off x="216000" y="812520"/>
            <a:ext cx="7126920" cy="4008600"/>
          </a:xfrm>
          <a:prstGeom prst="rect">
            <a:avLst/>
          </a:prstGeom>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216000" y="812520"/>
            <a:ext cx="7126920" cy="4008600"/>
          </a:xfrm>
          <a:prstGeom prst="rect">
            <a:avLst/>
          </a:prstGeom>
        </p:spPr>
      </p:sp>
      <p:sp>
        <p:nvSpPr>
          <p:cNvPr id="374" name="PlaceHolder 2"/>
          <p:cNvSpPr>
            <a:spLocks noGrp="1"/>
          </p:cNvSpPr>
          <p:nvPr>
            <p:ph type="body"/>
          </p:nvPr>
        </p:nvSpPr>
        <p:spPr>
          <a:xfrm>
            <a:off x="756000" y="5078520"/>
            <a:ext cx="6047280" cy="4810680"/>
          </a:xfrm>
          <a:prstGeom prst="rect">
            <a:avLst/>
          </a:prstGeom>
        </p:spPr>
        <p:txBody>
          <a:bodyPr lIns="0" rIns="0" tIns="0" bIns="0">
            <a:noAutofit/>
          </a:bodyPr>
          <a:p>
            <a:endParaRPr b="0" lang="fr-FR" sz="2000" spc="-1" strike="noStrike">
              <a:latin typeface="Arial"/>
            </a:endParaRPr>
          </a:p>
        </p:txBody>
      </p:sp>
      <p:sp>
        <p:nvSpPr>
          <p:cNvPr id="375" name="TextShape 3"/>
          <p:cNvSpPr txBox="1"/>
          <p:nvPr/>
        </p:nvSpPr>
        <p:spPr>
          <a:xfrm>
            <a:off x="4278960" y="10157400"/>
            <a:ext cx="3280320" cy="533880"/>
          </a:xfrm>
          <a:prstGeom prst="rect">
            <a:avLst/>
          </a:prstGeom>
          <a:noFill/>
          <a:ln>
            <a:noFill/>
          </a:ln>
        </p:spPr>
        <p:txBody>
          <a:bodyPr lIns="0" rIns="0" tIns="0" bIns="0" anchor="b">
            <a:noAutofit/>
          </a:bodyPr>
          <a:p>
            <a:pPr algn="r">
              <a:lnSpc>
                <a:spcPct val="100000"/>
              </a:lnSpc>
              <a:tabLst>
                <a:tab algn="l" pos="0"/>
              </a:tabLst>
            </a:pPr>
            <a:fld id="{D3B14077-F842-4794-8027-C6A24E4E2027}" type="slidenum">
              <a:rPr b="0" lang="en-US" sz="1400" spc="-1" strike="noStrike">
                <a:latin typeface="Times New Roman"/>
              </a:rPr>
              <a:t>&lt;number&gt;</a:t>
            </a:fld>
            <a:endParaRPr b="0" lang="fr-FR"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400" spc="-1" strike="noStrike">
                <a:solidFill>
                  <a:srgbClr val="000000"/>
                </a:solidFill>
                <a:latin typeface="Arial"/>
                <a:ea typeface="Arial"/>
              </a:rPr>
              <a:t>Avec ce modèle, nous trouvons que la liste exhaustive des pays avec un fort potentiel pour acquérir les services de l'entreprise “Academy” est la suivante (c'est celle-ci ici) :</a:t>
            </a:r>
            <a:endParaRPr b="0" lang="fr-FR" sz="1400" spc="-1" strike="noStrike">
              <a:latin typeface="Arial"/>
            </a:endParaRPr>
          </a:p>
        </p:txBody>
      </p:sp>
      <p:sp>
        <p:nvSpPr>
          <p:cNvPr id="377" name="PlaceHolder 2"/>
          <p:cNvSpPr>
            <a:spLocks noGrp="1"/>
          </p:cNvSpPr>
          <p:nvPr>
            <p:ph type="sldImg"/>
          </p:nvPr>
        </p:nvSpPr>
        <p:spPr>
          <a:xfrm>
            <a:off x="216000" y="812520"/>
            <a:ext cx="7126920" cy="4008600"/>
          </a:xfrm>
          <a:prstGeom prst="rect">
            <a:avLst/>
          </a:prstGeom>
        </p:spPr>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1" lang="en-US" sz="1500" spc="-1" strike="noStrike">
                <a:solidFill>
                  <a:srgbClr val="000000"/>
                </a:solidFill>
                <a:latin typeface="Arial"/>
                <a:ea typeface="Arial"/>
              </a:rPr>
              <a:t>Chine et L’Inde:</a:t>
            </a:r>
            <a:r>
              <a:rPr b="0" lang="en-US" sz="1500" spc="-1" strike="noStrike">
                <a:solidFill>
                  <a:srgbClr val="000000"/>
                </a:solidFill>
                <a:latin typeface="Arial"/>
                <a:ea typeface="Arial"/>
              </a:rPr>
              <a:t>  principalement en raison de sa grande population démographique</a:t>
            </a:r>
            <a:endParaRPr b="0" lang="fr-FR" sz="1500" spc="-1" strike="noStrike">
              <a:latin typeface="Arial"/>
            </a:endParaRPr>
          </a:p>
          <a:p>
            <a:pPr>
              <a:lnSpc>
                <a:spcPct val="100000"/>
              </a:lnSpc>
              <a:tabLst>
                <a:tab algn="l" pos="0"/>
              </a:tabLst>
            </a:pPr>
            <a:r>
              <a:rPr b="1" lang="en-US" sz="1500" spc="-1" strike="noStrike">
                <a:solidFill>
                  <a:srgbClr val="000000"/>
                </a:solidFill>
                <a:latin typeface="Arial"/>
                <a:ea typeface="Arial"/>
              </a:rPr>
              <a:t>Qatar, Luxemburg et Norvège:</a:t>
            </a:r>
            <a:r>
              <a:rPr b="0" lang="en-US" sz="1500" spc="-1" strike="noStrike">
                <a:solidFill>
                  <a:srgbClr val="000000"/>
                </a:solidFill>
                <a:latin typeface="Arial"/>
                <a:ea typeface="Arial"/>
              </a:rPr>
              <a:t> principalement grâce à son PIB par habitant élevé et son accessibilité à internet</a:t>
            </a:r>
            <a:endParaRPr b="0" lang="fr-FR" sz="1500" spc="-1" strike="noStrike">
              <a:latin typeface="Arial"/>
            </a:endParaRPr>
          </a:p>
          <a:p>
            <a:pPr>
              <a:lnSpc>
                <a:spcPct val="100000"/>
              </a:lnSpc>
              <a:tabLst>
                <a:tab algn="l" pos="0"/>
              </a:tabLst>
            </a:pPr>
            <a:endParaRPr b="0" lang="fr-FR" sz="1500" spc="-1" strike="noStrike">
              <a:latin typeface="Arial"/>
            </a:endParaRPr>
          </a:p>
        </p:txBody>
      </p:sp>
      <p:sp>
        <p:nvSpPr>
          <p:cNvPr id="379" name="PlaceHolder 2"/>
          <p:cNvSpPr>
            <a:spLocks noGrp="1"/>
          </p:cNvSpPr>
          <p:nvPr>
            <p:ph type="sldImg"/>
          </p:nvPr>
        </p:nvSpPr>
        <p:spPr>
          <a:xfrm>
            <a:off x="216000" y="812520"/>
            <a:ext cx="7126920" cy="4008600"/>
          </a:xfrm>
          <a:prstGeom prst="rect">
            <a:avLst/>
          </a:prstGeom>
        </p:spPr>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Ce qui est intéressant, c'est que parmi ces cent pays, le Qatar est celui qui a subi le plus de changements dans la période entre 2010 et 2015 ; D'une part, l'accessibilité à Internet augmente, mais d'autre part, sa croissance démographique diminue. Au contraire, pour le reste des 4 autres pays, les indicateurs sont restés relativement inchangés au cours de cette période.</a:t>
            </a:r>
            <a:endParaRPr b="0" lang="fr-FR" sz="1200" spc="-1" strike="noStrike">
              <a:latin typeface="Arial"/>
            </a:endParaRPr>
          </a:p>
        </p:txBody>
      </p:sp>
      <p:sp>
        <p:nvSpPr>
          <p:cNvPr id="381" name="PlaceHolder 2"/>
          <p:cNvSpPr>
            <a:spLocks noGrp="1"/>
          </p:cNvSpPr>
          <p:nvPr>
            <p:ph type="sldImg"/>
          </p:nvPr>
        </p:nvSpPr>
        <p:spPr>
          <a:xfrm>
            <a:off x="216000" y="812520"/>
            <a:ext cx="7126920" cy="400860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Pour cette tâche, cinq bases de données nous ont été confiées, dont la source est la Banque mondiale. </a:t>
            </a:r>
            <a:endParaRPr b="0" lang="fr-FR" sz="1200" spc="-1" strike="noStrike">
              <a:latin typeface="Arial"/>
            </a:endParaRPr>
          </a:p>
          <a:p>
            <a:pPr>
              <a:lnSpc>
                <a:spcPct val="100000"/>
              </a:lnSpc>
              <a:tabLst>
                <a:tab algn="l" pos="0"/>
              </a:tabLst>
            </a:pPr>
            <a:r>
              <a:rPr b="0" lang="en-US" sz="1200" spc="-1" strike="noStrike">
                <a:solidFill>
                  <a:srgbClr val="000000"/>
                </a:solidFill>
                <a:latin typeface="Arial"/>
                <a:ea typeface="Arial"/>
              </a:rPr>
              <a:t>En général, ces différentes bases de données contiennent des informations sur les variables que nous devons prendre en compte dans l'étude.</a:t>
            </a:r>
            <a:endParaRPr b="0" lang="fr-FR" sz="1200" spc="-1" strike="noStrike">
              <a:latin typeface="Arial"/>
            </a:endParaRPr>
          </a:p>
        </p:txBody>
      </p:sp>
      <p:sp>
        <p:nvSpPr>
          <p:cNvPr id="330" name="PlaceHolder 2"/>
          <p:cNvSpPr>
            <a:spLocks noGrp="1"/>
          </p:cNvSpPr>
          <p:nvPr>
            <p:ph type="sldImg"/>
          </p:nvPr>
        </p:nvSpPr>
        <p:spPr>
          <a:xfrm>
            <a:off x="216000" y="812520"/>
            <a:ext cx="7126920" cy="400860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Par exemple, la base de données appelée "Pays" contient la liste des pays avec leur nom complet, leur abréviation et le nom de la région à laquelle il appartient.</a:t>
            </a:r>
            <a:endParaRPr b="0" lang="fr-FR" sz="1200" spc="-1" strike="noStrike">
              <a:latin typeface="Arial"/>
            </a:endParaRPr>
          </a:p>
        </p:txBody>
      </p:sp>
      <p:sp>
        <p:nvSpPr>
          <p:cNvPr id="332" name="PlaceHolder 2"/>
          <p:cNvSpPr>
            <a:spLocks noGrp="1"/>
          </p:cNvSpPr>
          <p:nvPr>
            <p:ph type="sldImg"/>
          </p:nvPr>
        </p:nvSpPr>
        <p:spPr>
          <a:xfrm>
            <a:off x="216000" y="812520"/>
            <a:ext cx="7126920" cy="400860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200" spc="-1" strike="noStrike">
                <a:solidFill>
                  <a:srgbClr val="000000"/>
                </a:solidFill>
                <a:latin typeface="Arial"/>
                <a:ea typeface="Arial"/>
              </a:rPr>
              <a:t>Il faut supprimer ces faux pays de la liste dans la base de données</a:t>
            </a:r>
            <a:endParaRPr b="0" lang="fr-FR" sz="1200" spc="-1" strike="noStrike">
              <a:latin typeface="Arial"/>
            </a:endParaRPr>
          </a:p>
        </p:txBody>
      </p:sp>
      <p:sp>
        <p:nvSpPr>
          <p:cNvPr id="334" name="PlaceHolder 2"/>
          <p:cNvSpPr>
            <a:spLocks noGrp="1"/>
          </p:cNvSpPr>
          <p:nvPr>
            <p:ph type="sldImg"/>
          </p:nvPr>
        </p:nvSpPr>
        <p:spPr>
          <a:xfrm>
            <a:off x="216000" y="812520"/>
            <a:ext cx="7126920" cy="400860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100" spc="-1" strike="noStrike">
                <a:solidFill>
                  <a:srgbClr val="000000"/>
                </a:solidFill>
                <a:latin typeface="Arial"/>
                <a:ea typeface="Arial"/>
              </a:rPr>
              <a:t>Ensuite, dans la base appelée "Data", on retrouve toutes les informations concernant les variables à prendre en compte, appelées indicateurs, et leur évolution au fil des années sur 1970-2100. Cependant, ces indicateurs ne sont pas fournis pour tous les Pays ni pour toutes les années . En effet, étant donné que les dernières années où les données sont les plus complètes se situent entre 2010 et 2015, , j'ai décidé d'utiliser cette période de temps pour évaluer l'évolution des indicateurs. Cela aussi depuis que l'accessibilité à Internet a prospéré (s'est épanouie) après 2000.</a:t>
            </a:r>
            <a:endParaRPr b="0" lang="fr-FR" sz="1100" spc="-1" strike="noStrike">
              <a:latin typeface="Arial"/>
            </a:endParaRPr>
          </a:p>
          <a:p>
            <a:pPr>
              <a:lnSpc>
                <a:spcPct val="100000"/>
              </a:lnSpc>
              <a:tabLst>
                <a:tab algn="l" pos="0"/>
              </a:tabLst>
            </a:pPr>
            <a:endParaRPr b="0" lang="fr-FR" sz="1100" spc="-1" strike="noStrike">
              <a:latin typeface="Arial"/>
            </a:endParaRPr>
          </a:p>
        </p:txBody>
      </p:sp>
      <p:sp>
        <p:nvSpPr>
          <p:cNvPr id="336" name="PlaceHolder 2"/>
          <p:cNvSpPr>
            <a:spLocks noGrp="1"/>
          </p:cNvSpPr>
          <p:nvPr>
            <p:ph type="sldImg"/>
          </p:nvPr>
        </p:nvSpPr>
        <p:spPr>
          <a:xfrm>
            <a:off x="216000" y="812520"/>
            <a:ext cx="7126920" cy="400860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body"/>
          </p:nvPr>
        </p:nvSpPr>
        <p:spPr>
          <a:xfrm>
            <a:off x="756000" y="5078520"/>
            <a:ext cx="6047280" cy="4810680"/>
          </a:xfrm>
          <a:prstGeom prst="rect">
            <a:avLst/>
          </a:prstGeom>
        </p:spPr>
        <p:txBody>
          <a:bodyPr lIns="0" rIns="0" tIns="0" bIns="0">
            <a:noAutofit/>
          </a:bodyPr>
          <a:p>
            <a:pPr>
              <a:lnSpc>
                <a:spcPct val="100000"/>
              </a:lnSpc>
              <a:tabLst>
                <a:tab algn="l" pos="0"/>
              </a:tabLst>
            </a:pPr>
            <a:r>
              <a:rPr b="0" lang="en-US" sz="1400" spc="-1" strike="noStrike">
                <a:solidFill>
                  <a:srgbClr val="000000"/>
                </a:solidFill>
                <a:latin typeface="Arial"/>
                <a:ea typeface="Arial"/>
              </a:rPr>
              <a:t>Dans la base de données appelée « série », on trouve des informations plus détaillées sur les indicateurs ; leur nom, leur définition et le sujet auquel ils appartiennent</a:t>
            </a:r>
            <a:endParaRPr b="0" lang="fr-FR" sz="1400" spc="-1" strike="noStrike">
              <a:latin typeface="Arial"/>
            </a:endParaRPr>
          </a:p>
        </p:txBody>
      </p:sp>
      <p:sp>
        <p:nvSpPr>
          <p:cNvPr id="338" name="PlaceHolder 2"/>
          <p:cNvSpPr>
            <a:spLocks noGrp="1"/>
          </p:cNvSpPr>
          <p:nvPr>
            <p:ph type="sldImg"/>
          </p:nvPr>
        </p:nvSpPr>
        <p:spPr>
          <a:xfrm>
            <a:off x="216000" y="812520"/>
            <a:ext cx="7126920" cy="400860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41"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43" name="PlaceHolder 2"/>
          <p:cNvSpPr>
            <a:spLocks noGrp="1"/>
          </p:cNvSpPr>
          <p:nvPr>
            <p:ph type="body"/>
          </p:nvPr>
        </p:nvSpPr>
        <p:spPr>
          <a:xfrm>
            <a:off x="504000" y="1326600"/>
            <a:ext cx="9072000" cy="328860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45" name="PlaceHolder 2"/>
          <p:cNvSpPr>
            <a:spLocks noGrp="1"/>
          </p:cNvSpPr>
          <p:nvPr>
            <p:ph type="body"/>
          </p:nvPr>
        </p:nvSpPr>
        <p:spPr>
          <a:xfrm>
            <a:off x="504000" y="1326600"/>
            <a:ext cx="4426920" cy="3288600"/>
          </a:xfrm>
          <a:prstGeom prst="rect">
            <a:avLst/>
          </a:prstGeom>
        </p:spPr>
        <p:txBody>
          <a:bodyPr lIns="0" rIns="0" tIns="0" bIns="0">
            <a:normAutofit/>
          </a:bodyPr>
          <a:p>
            <a:endParaRPr b="0" lang="fr-FR" sz="1400" spc="-1" strike="noStrike">
              <a:solidFill>
                <a:srgbClr val="000000"/>
              </a:solidFill>
              <a:latin typeface="Arial"/>
            </a:endParaRPr>
          </a:p>
        </p:txBody>
      </p:sp>
      <p:sp>
        <p:nvSpPr>
          <p:cNvPr id="46" name="PlaceHolder 3"/>
          <p:cNvSpPr>
            <a:spLocks noGrp="1"/>
          </p:cNvSpPr>
          <p:nvPr>
            <p:ph type="body"/>
          </p:nvPr>
        </p:nvSpPr>
        <p:spPr>
          <a:xfrm>
            <a:off x="5152680" y="1326600"/>
            <a:ext cx="4426920" cy="328860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50"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51" name="PlaceHolder 3"/>
          <p:cNvSpPr>
            <a:spLocks noGrp="1"/>
          </p:cNvSpPr>
          <p:nvPr>
            <p:ph type="body"/>
          </p:nvPr>
        </p:nvSpPr>
        <p:spPr>
          <a:xfrm>
            <a:off x="5152680" y="1326600"/>
            <a:ext cx="4426920" cy="3288600"/>
          </a:xfrm>
          <a:prstGeom prst="rect">
            <a:avLst/>
          </a:prstGeom>
        </p:spPr>
        <p:txBody>
          <a:bodyPr lIns="0" rIns="0" tIns="0" bIns="0">
            <a:normAutofit/>
          </a:bodyPr>
          <a:p>
            <a:endParaRPr b="0" lang="fr-FR" sz="1400" spc="-1" strike="noStrike">
              <a:solidFill>
                <a:srgbClr val="000000"/>
              </a:solidFill>
              <a:latin typeface="Arial"/>
            </a:endParaRPr>
          </a:p>
        </p:txBody>
      </p:sp>
      <p:sp>
        <p:nvSpPr>
          <p:cNvPr id="52" name="PlaceHolder 4"/>
          <p:cNvSpPr>
            <a:spLocks noGrp="1"/>
          </p:cNvSpPr>
          <p:nvPr>
            <p:ph type="body"/>
          </p:nvPr>
        </p:nvSpPr>
        <p:spPr>
          <a:xfrm>
            <a:off x="504000" y="304452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54" name="PlaceHolder 2"/>
          <p:cNvSpPr>
            <a:spLocks noGrp="1"/>
          </p:cNvSpPr>
          <p:nvPr>
            <p:ph type="body"/>
          </p:nvPr>
        </p:nvSpPr>
        <p:spPr>
          <a:xfrm>
            <a:off x="504000" y="1326600"/>
            <a:ext cx="4426920" cy="3288600"/>
          </a:xfrm>
          <a:prstGeom prst="rect">
            <a:avLst/>
          </a:prstGeom>
        </p:spPr>
        <p:txBody>
          <a:bodyPr lIns="0" rIns="0" tIns="0" bIns="0">
            <a:normAutofit/>
          </a:bodyPr>
          <a:p>
            <a:endParaRPr b="0" lang="fr-FR" sz="1400" spc="-1" strike="noStrike">
              <a:solidFill>
                <a:srgbClr val="000000"/>
              </a:solidFill>
              <a:latin typeface="Arial"/>
            </a:endParaRPr>
          </a:p>
        </p:txBody>
      </p:sp>
      <p:sp>
        <p:nvSpPr>
          <p:cNvPr id="55"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56" name="PlaceHolder 4"/>
          <p:cNvSpPr>
            <a:spLocks noGrp="1"/>
          </p:cNvSpPr>
          <p:nvPr>
            <p:ph type="body"/>
          </p:nvPr>
        </p:nvSpPr>
        <p:spPr>
          <a:xfrm>
            <a:off x="5152680" y="304452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58"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59"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60" name="PlaceHolder 4"/>
          <p:cNvSpPr>
            <a:spLocks noGrp="1"/>
          </p:cNvSpPr>
          <p:nvPr>
            <p:ph type="body"/>
          </p:nvPr>
        </p:nvSpPr>
        <p:spPr>
          <a:xfrm>
            <a:off x="504000" y="3044520"/>
            <a:ext cx="907200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2" name="PlaceHolder 2"/>
          <p:cNvSpPr>
            <a:spLocks noGrp="1"/>
          </p:cNvSpPr>
          <p:nvPr>
            <p:ph type="body"/>
          </p:nvPr>
        </p:nvSpPr>
        <p:spPr>
          <a:xfrm>
            <a:off x="504000" y="1326600"/>
            <a:ext cx="907200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63" name="PlaceHolder 3"/>
          <p:cNvSpPr>
            <a:spLocks noGrp="1"/>
          </p:cNvSpPr>
          <p:nvPr>
            <p:ph type="body"/>
          </p:nvPr>
        </p:nvSpPr>
        <p:spPr>
          <a:xfrm>
            <a:off x="504000" y="3044520"/>
            <a:ext cx="907200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65"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66"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67" name="PlaceHolder 4"/>
          <p:cNvSpPr>
            <a:spLocks noGrp="1"/>
          </p:cNvSpPr>
          <p:nvPr>
            <p:ph type="body"/>
          </p:nvPr>
        </p:nvSpPr>
        <p:spPr>
          <a:xfrm>
            <a:off x="504000" y="304452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68" name="PlaceHolder 5"/>
          <p:cNvSpPr>
            <a:spLocks noGrp="1"/>
          </p:cNvSpPr>
          <p:nvPr>
            <p:ph type="body"/>
          </p:nvPr>
        </p:nvSpPr>
        <p:spPr>
          <a:xfrm>
            <a:off x="5152680" y="304452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70" name="PlaceHolder 2"/>
          <p:cNvSpPr>
            <a:spLocks noGrp="1"/>
          </p:cNvSpPr>
          <p:nvPr>
            <p:ph type="body"/>
          </p:nvPr>
        </p:nvSpPr>
        <p:spPr>
          <a:xfrm>
            <a:off x="504000" y="132660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71" name="PlaceHolder 3"/>
          <p:cNvSpPr>
            <a:spLocks noGrp="1"/>
          </p:cNvSpPr>
          <p:nvPr>
            <p:ph type="body"/>
          </p:nvPr>
        </p:nvSpPr>
        <p:spPr>
          <a:xfrm>
            <a:off x="3571560" y="132660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72" name="PlaceHolder 4"/>
          <p:cNvSpPr>
            <a:spLocks noGrp="1"/>
          </p:cNvSpPr>
          <p:nvPr>
            <p:ph type="body"/>
          </p:nvPr>
        </p:nvSpPr>
        <p:spPr>
          <a:xfrm>
            <a:off x="6639120" y="132660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73" name="PlaceHolder 5"/>
          <p:cNvSpPr>
            <a:spLocks noGrp="1"/>
          </p:cNvSpPr>
          <p:nvPr>
            <p:ph type="body"/>
          </p:nvPr>
        </p:nvSpPr>
        <p:spPr>
          <a:xfrm>
            <a:off x="504000" y="304452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74" name="PlaceHolder 6"/>
          <p:cNvSpPr>
            <a:spLocks noGrp="1"/>
          </p:cNvSpPr>
          <p:nvPr>
            <p:ph type="body"/>
          </p:nvPr>
        </p:nvSpPr>
        <p:spPr>
          <a:xfrm>
            <a:off x="3571560" y="304452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75" name="PlaceHolder 7"/>
          <p:cNvSpPr>
            <a:spLocks noGrp="1"/>
          </p:cNvSpPr>
          <p:nvPr>
            <p:ph type="body"/>
          </p:nvPr>
        </p:nvSpPr>
        <p:spPr>
          <a:xfrm>
            <a:off x="6639120" y="3044520"/>
            <a:ext cx="292104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rIns="0" tIns="0" bIns="0">
            <a:normAutofit/>
          </a:bodyPr>
          <a:p>
            <a:endParaRPr b="0" lang="fr-FR" sz="1400" spc="-1" strike="noStrike">
              <a:solidFill>
                <a:srgbClr val="000000"/>
              </a:solidFill>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rIns="0" tIns="0" bIns="0">
            <a:normAutofit/>
          </a:bodyPr>
          <a:p>
            <a:endParaRPr b="0" lang="fr-FR" sz="1400" spc="-1" strike="noStrike">
              <a:solidFill>
                <a:srgbClr val="000000"/>
              </a:solidFill>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rIns="0" tIns="0" bIns="0">
            <a:normAutofit/>
          </a:bodyPr>
          <a:p>
            <a:endParaRPr b="0" lang="fr-FR" sz="1400" spc="-1" strike="noStrike">
              <a:solidFill>
                <a:srgbClr val="000000"/>
              </a:solidFill>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fr-FR" sz="1400" spc="-1" strike="noStrike">
              <a:solidFill>
                <a:srgbClr val="000000"/>
              </a:solidFill>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1400" spc="-1" strike="noStrike">
              <a:solidFill>
                <a:srgbClr val="000000"/>
              </a:solidFill>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2000" cy="946440"/>
          </a:xfrm>
          <a:prstGeom prst="rect">
            <a:avLst/>
          </a:prstGeom>
        </p:spPr>
        <p:txBody>
          <a:bodyPr lIns="0" rIns="0" tIns="0" bIns="0" anchor="ctr">
            <a:noAutofit/>
          </a:bodyPr>
          <a:p>
            <a:r>
              <a:rPr b="0" lang="fr-FR" sz="1400" spc="-1" strike="noStrike">
                <a:solidFill>
                  <a:srgbClr val="000000"/>
                </a:solidFill>
                <a:latin typeface="Arial"/>
              </a:rPr>
              <a:t>Click to edit the title text </a:t>
            </a:r>
            <a:r>
              <a:rPr b="0" lang="fr-FR" sz="1400" spc="-1" strike="noStrike">
                <a:solidFill>
                  <a:srgbClr val="000000"/>
                </a:solidFill>
                <a:latin typeface="Arial"/>
              </a:rPr>
              <a:t>format</a:t>
            </a:r>
            <a:endParaRPr b="0" lang="fr-FR" sz="1400" spc="-1" strike="noStrike">
              <a:solidFill>
                <a:srgbClr val="000000"/>
              </a:solidFill>
              <a:latin typeface="Arial"/>
            </a:endParaRPr>
          </a:p>
        </p:txBody>
      </p:sp>
      <p:sp>
        <p:nvSpPr>
          <p:cNvPr id="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72000" cy="946440"/>
          </a:xfrm>
          <a:prstGeom prst="rect">
            <a:avLst/>
          </a:prstGeom>
        </p:spPr>
        <p:txBody>
          <a:bodyPr lIns="0" rIns="0" tIns="0" bIns="0" anchor="ctr">
            <a:noAutofit/>
          </a:bodyPr>
          <a:p>
            <a:r>
              <a:rPr b="0" lang="fr-FR" sz="1400" spc="-1" strike="noStrike">
                <a:solidFill>
                  <a:srgbClr val="000000"/>
                </a:solidFill>
                <a:latin typeface="Arial"/>
              </a:rPr>
              <a:t>Click to edit the title text </a:t>
            </a:r>
            <a:r>
              <a:rPr b="0" lang="fr-FR" sz="1400" spc="-1" strike="noStrike">
                <a:solidFill>
                  <a:srgbClr val="000000"/>
                </a:solidFill>
                <a:latin typeface="Arial"/>
              </a:rPr>
              <a:t>format</a:t>
            </a:r>
            <a:endParaRPr b="0" lang="fr-FR" sz="1400" spc="-1" strike="noStrike">
              <a:solidFill>
                <a:srgbClr val="000000"/>
              </a:solidFill>
              <a:latin typeface="Arial"/>
            </a:endParaRPr>
          </a:p>
        </p:txBody>
      </p:sp>
      <p:sp>
        <p:nvSpPr>
          <p:cNvPr id="39"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13.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13.xml"/><Relationship Id="rId8"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slideLayout" Target="../slideLayouts/slideLayout13.xml"/><Relationship Id="rId8"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hyperlink" Target="https://datacatalog.worldbank.org/search/dataset/0038480" TargetMode="External"/><Relationship Id="rId4" Type="http://schemas.openxmlformats.org/officeDocument/2006/relationships/slideLayout" Target="../slideLayouts/slideLayout1.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887760" y="3374280"/>
            <a:ext cx="8519040" cy="791280"/>
          </a:xfrm>
          <a:prstGeom prst="rect">
            <a:avLst/>
          </a:prstGeom>
          <a:noFill/>
          <a:ln>
            <a:noFill/>
          </a:ln>
        </p:spPr>
        <p:style>
          <a:lnRef idx="0"/>
          <a:fillRef idx="0"/>
          <a:effectRef idx="0"/>
          <a:fontRef idx="minor"/>
        </p:style>
        <p:txBody>
          <a:bodyPr lIns="90000" rIns="90000" tIns="91440" bIns="91440">
            <a:normAutofit/>
          </a:bodyPr>
          <a:p>
            <a:pPr algn="ctr">
              <a:lnSpc>
                <a:spcPct val="100000"/>
              </a:lnSpc>
              <a:tabLst>
                <a:tab algn="l" pos="0"/>
              </a:tabLst>
            </a:pPr>
            <a:r>
              <a:rPr b="1" lang="en-US" sz="2800" spc="-1" strike="noStrike">
                <a:solidFill>
                  <a:srgbClr val="999999"/>
                </a:solidFill>
                <a:latin typeface="Arial"/>
                <a:ea typeface="Arial"/>
              </a:rPr>
              <a:t>Rosalba Juarez Mosqueda</a:t>
            </a:r>
            <a:endParaRPr b="0" lang="fr-FR" sz="2800" spc="-1" strike="noStrike">
              <a:latin typeface="Arial"/>
            </a:endParaRPr>
          </a:p>
        </p:txBody>
      </p:sp>
      <p:sp>
        <p:nvSpPr>
          <p:cNvPr id="83" name="CustomShape 2"/>
          <p:cNvSpPr/>
          <p:nvPr/>
        </p:nvSpPr>
        <p:spPr>
          <a:xfrm>
            <a:off x="0" y="627840"/>
            <a:ext cx="10078920" cy="2388600"/>
          </a:xfrm>
          <a:prstGeom prst="rect">
            <a:avLst/>
          </a:prstGeom>
          <a:solidFill>
            <a:srgbClr val="16395e"/>
          </a:solidFill>
          <a:ln w="9360">
            <a:solidFill>
              <a:srgbClr val="3465a4"/>
            </a:solidFill>
            <a:round/>
          </a:ln>
        </p:spPr>
        <p:style>
          <a:lnRef idx="0"/>
          <a:fillRef idx="0"/>
          <a:effectRef idx="0"/>
          <a:fontRef idx="minor"/>
        </p:style>
      </p:sp>
      <p:sp>
        <p:nvSpPr>
          <p:cNvPr id="84" name="CustomShape 3"/>
          <p:cNvSpPr/>
          <p:nvPr/>
        </p:nvSpPr>
        <p:spPr>
          <a:xfrm>
            <a:off x="166320" y="663840"/>
            <a:ext cx="9799560" cy="211428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4800" spc="-1" strike="noStrike">
                <a:solidFill>
                  <a:srgbClr val="ffffff"/>
                </a:solidFill>
                <a:latin typeface="Times New Roman"/>
                <a:ea typeface="Times New Roman"/>
              </a:rPr>
              <a:t>Projet 2 :  </a:t>
            </a:r>
            <a:endParaRPr b="0" lang="fr-FR" sz="4800" spc="-1" strike="noStrike">
              <a:latin typeface="Arial"/>
            </a:endParaRPr>
          </a:p>
          <a:p>
            <a:pPr algn="ctr">
              <a:lnSpc>
                <a:spcPct val="100000"/>
              </a:lnSpc>
              <a:tabLst>
                <a:tab algn="l" pos="0"/>
              </a:tabLst>
            </a:pPr>
            <a:r>
              <a:rPr b="1" lang="en-US" sz="4800" spc="-1" strike="noStrike">
                <a:solidFill>
                  <a:srgbClr val="ffffff"/>
                </a:solidFill>
                <a:latin typeface="Times New Roman"/>
                <a:ea typeface="Times New Roman"/>
              </a:rPr>
              <a:t>Analysez des données</a:t>
            </a:r>
            <a:endParaRPr b="0" lang="fr-FR" sz="4800" spc="-1" strike="noStrike">
              <a:latin typeface="Arial"/>
            </a:endParaRPr>
          </a:p>
          <a:p>
            <a:pPr algn="ctr">
              <a:lnSpc>
                <a:spcPct val="100000"/>
              </a:lnSpc>
              <a:tabLst>
                <a:tab algn="l" pos="0"/>
              </a:tabLst>
            </a:pPr>
            <a:r>
              <a:rPr b="1" lang="en-US" sz="4800" spc="-1" strike="noStrike">
                <a:solidFill>
                  <a:srgbClr val="ffffff"/>
                </a:solidFill>
                <a:latin typeface="Times New Roman"/>
                <a:ea typeface="Times New Roman"/>
              </a:rPr>
              <a:t> </a:t>
            </a:r>
            <a:r>
              <a:rPr b="1" lang="en-US" sz="4800" spc="-1" strike="noStrike">
                <a:solidFill>
                  <a:srgbClr val="ffffff"/>
                </a:solidFill>
                <a:latin typeface="Times New Roman"/>
                <a:ea typeface="Times New Roman"/>
              </a:rPr>
              <a:t>de systèmes éducatifs</a:t>
            </a:r>
            <a:endParaRPr b="0" lang="fr-FR"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38"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2.1.3 Description du jeu de données : Series</a:t>
            </a:r>
            <a:endParaRPr b="0" lang="fr-FR" sz="2400" spc="-1" strike="noStrike">
              <a:latin typeface="Arial"/>
            </a:endParaRPr>
          </a:p>
        </p:txBody>
      </p:sp>
      <p:sp>
        <p:nvSpPr>
          <p:cNvPr id="139" name="CustomShape 3"/>
          <p:cNvSpPr/>
          <p:nvPr/>
        </p:nvSpPr>
        <p:spPr>
          <a:xfrm>
            <a:off x="4169160" y="1002600"/>
            <a:ext cx="2742120" cy="47448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1500" spc="-1" strike="noStrike">
                <a:solidFill>
                  <a:srgbClr val="404040"/>
                </a:solidFill>
                <a:latin typeface="Times New Roman"/>
                <a:ea typeface="Times New Roman"/>
              </a:rPr>
              <a:t>37 topics (catégories)</a:t>
            </a:r>
            <a:endParaRPr b="0" lang="fr-FR" sz="1500" spc="-1" strike="noStrike">
              <a:latin typeface="Arial"/>
            </a:endParaRPr>
          </a:p>
        </p:txBody>
      </p:sp>
      <p:pic>
        <p:nvPicPr>
          <p:cNvPr id="140" name="Google Shape;209;p10" descr=""/>
          <p:cNvPicPr/>
          <p:nvPr/>
        </p:nvPicPr>
        <p:blipFill>
          <a:blip r:embed="rId1"/>
          <a:stretch/>
        </p:blipFill>
        <p:spPr>
          <a:xfrm>
            <a:off x="252000" y="1459440"/>
            <a:ext cx="9821880" cy="3885840"/>
          </a:xfrm>
          <a:prstGeom prst="rect">
            <a:avLst/>
          </a:prstGeom>
          <a:ln>
            <a:noFill/>
          </a:ln>
        </p:spPr>
      </p:pic>
      <p:sp>
        <p:nvSpPr>
          <p:cNvPr id="141" name="CustomShape 4"/>
          <p:cNvSpPr/>
          <p:nvPr/>
        </p:nvSpPr>
        <p:spPr>
          <a:xfrm rot="5400000">
            <a:off x="4015080" y="1801800"/>
            <a:ext cx="228240" cy="542520"/>
          </a:xfrm>
          <a:prstGeom prst="rect">
            <a:avLst/>
          </a:prstGeom>
          <a:noFill/>
          <a:ln w="9360">
            <a:solidFill>
              <a:srgbClr val="ff0000"/>
            </a:solidFill>
            <a:prstDash val="dash"/>
            <a:round/>
          </a:ln>
        </p:spPr>
        <p:style>
          <a:lnRef idx="0"/>
          <a:fillRef idx="0"/>
          <a:effectRef idx="0"/>
          <a:fontRef idx="minor"/>
        </p:style>
      </p:sp>
      <p:sp>
        <p:nvSpPr>
          <p:cNvPr id="142" name="CustomShape 5"/>
          <p:cNvSpPr/>
          <p:nvPr/>
        </p:nvSpPr>
        <p:spPr>
          <a:xfrm rot="5400000">
            <a:off x="3972240" y="1349280"/>
            <a:ext cx="161640" cy="542520"/>
          </a:xfrm>
          <a:prstGeom prst="rect">
            <a:avLst/>
          </a:prstGeom>
          <a:noFill/>
          <a:ln w="9360">
            <a:solidFill>
              <a:srgbClr val="ff0000"/>
            </a:solidFill>
            <a:prstDash val="dash"/>
            <a:round/>
          </a:ln>
        </p:spPr>
        <p:style>
          <a:lnRef idx="0"/>
          <a:fillRef idx="0"/>
          <a:effectRef idx="0"/>
          <a:fontRef idx="minor"/>
        </p:style>
      </p:sp>
      <p:sp>
        <p:nvSpPr>
          <p:cNvPr id="143" name="CustomShape 6"/>
          <p:cNvSpPr/>
          <p:nvPr/>
        </p:nvSpPr>
        <p:spPr>
          <a:xfrm rot="5400000">
            <a:off x="3967200" y="2001600"/>
            <a:ext cx="123480" cy="647280"/>
          </a:xfrm>
          <a:prstGeom prst="rect">
            <a:avLst/>
          </a:prstGeom>
          <a:noFill/>
          <a:ln w="9360">
            <a:solidFill>
              <a:srgbClr val="ff0000"/>
            </a:solidFill>
            <a:prstDash val="dash"/>
            <a:round/>
          </a:ln>
        </p:spPr>
        <p:style>
          <a:lnRef idx="0"/>
          <a:fillRef idx="0"/>
          <a:effectRef idx="0"/>
          <a:fontRef idx="minor"/>
        </p:style>
      </p:sp>
      <p:sp>
        <p:nvSpPr>
          <p:cNvPr id="144" name="CustomShape 7"/>
          <p:cNvSpPr/>
          <p:nvPr/>
        </p:nvSpPr>
        <p:spPr>
          <a:xfrm rot="5400000">
            <a:off x="3965760" y="4403880"/>
            <a:ext cx="126720" cy="647280"/>
          </a:xfrm>
          <a:prstGeom prst="rect">
            <a:avLst/>
          </a:prstGeom>
          <a:noFill/>
          <a:ln w="9360">
            <a:solidFill>
              <a:srgbClr val="ff0000"/>
            </a:solidFill>
            <a:prstDash val="dash"/>
            <a:round/>
          </a:ln>
        </p:spPr>
        <p:style>
          <a:lnRef idx="0"/>
          <a:fillRef idx="0"/>
          <a:effectRef idx="0"/>
          <a:fontRef idx="minor"/>
        </p:style>
      </p:sp>
      <p:sp>
        <p:nvSpPr>
          <p:cNvPr id="145" name="CustomShape 8"/>
          <p:cNvSpPr/>
          <p:nvPr/>
        </p:nvSpPr>
        <p:spPr>
          <a:xfrm rot="5400000">
            <a:off x="3627360" y="2379600"/>
            <a:ext cx="117360" cy="1333080"/>
          </a:xfrm>
          <a:prstGeom prst="rect">
            <a:avLst/>
          </a:prstGeom>
          <a:noFill/>
          <a:ln w="9360">
            <a:solidFill>
              <a:srgbClr val="ff0000"/>
            </a:solidFill>
            <a:prstDash val="dash"/>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47" name="CustomShape 2"/>
          <p:cNvSpPr/>
          <p:nvPr/>
        </p:nvSpPr>
        <p:spPr>
          <a:xfrm>
            <a:off x="-5040" y="-52560"/>
            <a:ext cx="10083960" cy="101088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400" spc="-1" strike="noStrike">
                <a:solidFill>
                  <a:srgbClr val="ffffff"/>
                </a:solidFill>
                <a:latin typeface="Times New Roman"/>
                <a:ea typeface="Times New Roman"/>
              </a:rPr>
              <a:t>2.2  Sélection des indicateurs d'intérêt</a:t>
            </a:r>
            <a:endParaRPr b="0" lang="fr-FR" sz="2400" spc="-1" strike="noStrike">
              <a:latin typeface="Arial"/>
            </a:endParaRPr>
          </a:p>
        </p:txBody>
      </p:sp>
      <p:pic>
        <p:nvPicPr>
          <p:cNvPr id="148" name="Google Shape;221;p11" descr=""/>
          <p:cNvPicPr/>
          <p:nvPr/>
        </p:nvPicPr>
        <p:blipFill>
          <a:blip r:embed="rId1"/>
          <a:srcRect l="0" t="3780" r="0" b="0"/>
          <a:stretch/>
        </p:blipFill>
        <p:spPr>
          <a:xfrm>
            <a:off x="1296360" y="1404360"/>
            <a:ext cx="7663680" cy="4080960"/>
          </a:xfrm>
          <a:prstGeom prst="rect">
            <a:avLst/>
          </a:prstGeom>
          <a:ln>
            <a:noFill/>
          </a:ln>
        </p:spPr>
      </p:pic>
      <p:sp>
        <p:nvSpPr>
          <p:cNvPr id="149" name="CustomShape 3"/>
          <p:cNvSpPr/>
          <p:nvPr/>
        </p:nvSpPr>
        <p:spPr>
          <a:xfrm>
            <a:off x="0" y="1002240"/>
            <a:ext cx="10078920" cy="50976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1500" spc="-1" strike="noStrike">
                <a:solidFill>
                  <a:srgbClr val="404040"/>
                </a:solidFill>
                <a:latin typeface="Times New Roman"/>
                <a:ea typeface="Times New Roman"/>
              </a:rPr>
              <a:t>Au total, il y a 3665 indicateurs, parmi eux on retrouve ceux qui peuvent être d'un grand intérêt pour notre analyse</a:t>
            </a: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51" name="CustomShape 2"/>
          <p:cNvSpPr/>
          <p:nvPr/>
        </p:nvSpPr>
        <p:spPr>
          <a:xfrm>
            <a:off x="-5040" y="-52560"/>
            <a:ext cx="10083960" cy="101088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400" spc="-1" strike="noStrike">
                <a:solidFill>
                  <a:srgbClr val="ffffff"/>
                </a:solidFill>
                <a:latin typeface="Times New Roman"/>
                <a:ea typeface="Times New Roman"/>
              </a:rPr>
              <a:t>2.2  Sélection des indicateurs d'intérêt </a:t>
            </a:r>
            <a:endParaRPr b="0" lang="fr-FR" sz="2400" spc="-1" strike="noStrike">
              <a:latin typeface="Arial"/>
            </a:endParaRPr>
          </a:p>
        </p:txBody>
      </p:sp>
      <p:sp>
        <p:nvSpPr>
          <p:cNvPr id="152" name="CustomShape 3"/>
          <p:cNvSpPr/>
          <p:nvPr/>
        </p:nvSpPr>
        <p:spPr>
          <a:xfrm>
            <a:off x="0" y="1383120"/>
            <a:ext cx="10078920" cy="509760"/>
          </a:xfrm>
          <a:prstGeom prst="rect">
            <a:avLst/>
          </a:prstGeom>
          <a:noFill/>
          <a:ln>
            <a:noFill/>
          </a:ln>
        </p:spPr>
        <p:style>
          <a:lnRef idx="0"/>
          <a:fillRef idx="0"/>
          <a:effectRef idx="0"/>
          <a:fontRef idx="minor"/>
        </p:style>
      </p:sp>
      <p:sp>
        <p:nvSpPr>
          <p:cNvPr id="153" name="CustomShape 4"/>
          <p:cNvSpPr/>
          <p:nvPr/>
        </p:nvSpPr>
        <p:spPr>
          <a:xfrm>
            <a:off x="6343560" y="2985840"/>
            <a:ext cx="3745440" cy="88632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900" spc="-1" strike="noStrike">
                <a:solidFill>
                  <a:srgbClr val="351c75"/>
                </a:solidFill>
                <a:latin typeface="Times New Roman"/>
                <a:ea typeface="Times New Roman"/>
              </a:rPr>
              <a:t>Population, total</a:t>
            </a:r>
            <a:endParaRPr b="0" lang="fr-FR" sz="900" spc="-1" strike="noStrike">
              <a:latin typeface="Arial"/>
            </a:endParaRPr>
          </a:p>
          <a:p>
            <a:pPr algn="ctr">
              <a:lnSpc>
                <a:spcPct val="100000"/>
              </a:lnSpc>
              <a:tabLst>
                <a:tab algn="l" pos="0"/>
              </a:tabLst>
            </a:pPr>
            <a:r>
              <a:rPr b="1" lang="en-US" sz="900" spc="-1" strike="noStrike">
                <a:solidFill>
                  <a:srgbClr val="351c75"/>
                </a:solidFill>
                <a:latin typeface="Times New Roman"/>
                <a:ea typeface="Times New Roman"/>
              </a:rPr>
              <a:t>Population growth (annual %)</a:t>
            </a:r>
            <a:endParaRPr b="0" lang="fr-FR" sz="900" spc="-1" strike="noStrike">
              <a:latin typeface="Arial"/>
            </a:endParaRPr>
          </a:p>
          <a:p>
            <a:pPr algn="ctr">
              <a:lnSpc>
                <a:spcPct val="100000"/>
              </a:lnSpc>
              <a:tabLst>
                <a:tab algn="l" pos="0"/>
              </a:tabLst>
            </a:pPr>
            <a:r>
              <a:rPr b="1" lang="en-US" sz="900" spc="-1" strike="noStrike">
                <a:solidFill>
                  <a:srgbClr val="351c75"/>
                </a:solidFill>
                <a:latin typeface="Times New Roman"/>
                <a:ea typeface="Times New Roman"/>
              </a:rPr>
              <a:t>Population of the official age for tertiary education, both sexes (number)</a:t>
            </a:r>
            <a:endParaRPr b="0" lang="fr-FR" sz="900" spc="-1" strike="noStrike">
              <a:latin typeface="Arial"/>
            </a:endParaRPr>
          </a:p>
          <a:p>
            <a:pPr algn="ctr">
              <a:lnSpc>
                <a:spcPct val="100000"/>
              </a:lnSpc>
              <a:tabLst>
                <a:tab algn="l" pos="0"/>
              </a:tabLst>
            </a:pPr>
            <a:r>
              <a:rPr b="0" lang="en-US" sz="900" spc="-1" strike="noStrike">
                <a:solidFill>
                  <a:srgbClr val="43c330"/>
                </a:solidFill>
                <a:latin typeface="Times New Roman"/>
                <a:ea typeface="Times New Roman"/>
              </a:rPr>
              <a:t>Enrolment in tertiary education, all programmes, both sexes (number) </a:t>
            </a:r>
            <a:endParaRPr b="0" lang="fr-FR" sz="900" spc="-1" strike="noStrike">
              <a:latin typeface="Arial"/>
            </a:endParaRPr>
          </a:p>
          <a:p>
            <a:pPr algn="ctr">
              <a:lnSpc>
                <a:spcPct val="100000"/>
              </a:lnSpc>
              <a:tabLst>
                <a:tab algn="l" pos="0"/>
              </a:tabLst>
            </a:pPr>
            <a:r>
              <a:rPr b="0" lang="en-US" sz="900" spc="-1" strike="noStrike">
                <a:solidFill>
                  <a:srgbClr val="43c330"/>
                </a:solidFill>
                <a:latin typeface="Times New Roman"/>
                <a:ea typeface="Times New Roman"/>
              </a:rPr>
              <a:t>Enrolment in tertiary education per 100,000 inhabitants, both sexes</a:t>
            </a:r>
            <a:endParaRPr b="0" lang="fr-FR" sz="900" spc="-1" strike="noStrike">
              <a:latin typeface="Arial"/>
            </a:endParaRPr>
          </a:p>
        </p:txBody>
      </p:sp>
      <p:grpSp>
        <p:nvGrpSpPr>
          <p:cNvPr id="154" name="Group 5"/>
          <p:cNvGrpSpPr/>
          <p:nvPr/>
        </p:nvGrpSpPr>
        <p:grpSpPr>
          <a:xfrm>
            <a:off x="246960" y="1842480"/>
            <a:ext cx="2868120" cy="984600"/>
            <a:chOff x="246960" y="1842480"/>
            <a:chExt cx="2868120" cy="984600"/>
          </a:xfrm>
        </p:grpSpPr>
        <p:sp>
          <p:nvSpPr>
            <p:cNvPr id="155" name="CustomShape 6"/>
            <p:cNvSpPr/>
            <p:nvPr/>
          </p:nvSpPr>
          <p:spPr>
            <a:xfrm>
              <a:off x="246960" y="1842480"/>
              <a:ext cx="2868120" cy="984600"/>
            </a:xfrm>
            <a:prstGeom prst="rect">
              <a:avLst/>
            </a:prstGeom>
            <a:solidFill>
              <a:srgbClr val="6d9eeb"/>
            </a:solidFill>
            <a:ln w="9360">
              <a:solidFill>
                <a:schemeClr val="dk2"/>
              </a:solidFill>
              <a:round/>
            </a:ln>
          </p:spPr>
          <p:style>
            <a:lnRef idx="0"/>
            <a:fillRef idx="0"/>
            <a:effectRef idx="0"/>
            <a:fontRef idx="minor"/>
          </p:style>
        </p:sp>
        <p:sp>
          <p:nvSpPr>
            <p:cNvPr id="156" name="CustomShape 7"/>
            <p:cNvSpPr/>
            <p:nvPr/>
          </p:nvSpPr>
          <p:spPr>
            <a:xfrm>
              <a:off x="246960" y="2035080"/>
              <a:ext cx="2800440" cy="3963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400" spc="-1" strike="noStrike">
                  <a:solidFill>
                    <a:srgbClr val="ffffff"/>
                  </a:solidFill>
                  <a:latin typeface="Times New Roman"/>
                  <a:ea typeface="Times New Roman"/>
                </a:rPr>
                <a:t>Accès à l'apprentissage en ligne</a:t>
              </a:r>
              <a:endParaRPr b="0" lang="fr-FR" sz="1400" spc="-1" strike="noStrike">
                <a:latin typeface="Arial"/>
              </a:endParaRPr>
            </a:p>
          </p:txBody>
        </p:sp>
      </p:grpSp>
      <p:grpSp>
        <p:nvGrpSpPr>
          <p:cNvPr id="157" name="Group 8"/>
          <p:cNvGrpSpPr/>
          <p:nvPr/>
        </p:nvGrpSpPr>
        <p:grpSpPr>
          <a:xfrm>
            <a:off x="3521520" y="1783080"/>
            <a:ext cx="2868120" cy="1044000"/>
            <a:chOff x="3521520" y="1783080"/>
            <a:chExt cx="2868120" cy="1044000"/>
          </a:xfrm>
        </p:grpSpPr>
        <p:sp>
          <p:nvSpPr>
            <p:cNvPr id="158" name="CustomShape 9"/>
            <p:cNvSpPr/>
            <p:nvPr/>
          </p:nvSpPr>
          <p:spPr>
            <a:xfrm>
              <a:off x="3521520" y="1842480"/>
              <a:ext cx="2868120" cy="984600"/>
            </a:xfrm>
            <a:prstGeom prst="rect">
              <a:avLst/>
            </a:prstGeom>
            <a:solidFill>
              <a:srgbClr val="e06666"/>
            </a:solidFill>
            <a:ln w="9360">
              <a:solidFill>
                <a:srgbClr val="e06666"/>
              </a:solidFill>
              <a:round/>
            </a:ln>
          </p:spPr>
          <p:style>
            <a:lnRef idx="0"/>
            <a:fillRef idx="0"/>
            <a:effectRef idx="0"/>
            <a:fontRef idx="minor"/>
          </p:style>
        </p:sp>
        <p:sp>
          <p:nvSpPr>
            <p:cNvPr id="159" name="CustomShape 10"/>
            <p:cNvSpPr/>
            <p:nvPr/>
          </p:nvSpPr>
          <p:spPr>
            <a:xfrm>
              <a:off x="3678120" y="1783080"/>
              <a:ext cx="2616480" cy="103572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400" spc="-1" strike="noStrike">
                  <a:solidFill>
                    <a:srgbClr val="ffffff"/>
                  </a:solidFill>
                  <a:latin typeface="Times New Roman"/>
                  <a:ea typeface="Times New Roman"/>
                </a:rPr>
                <a:t>Indicateur économique  </a:t>
              </a:r>
              <a:endParaRPr b="0" lang="fr-FR" sz="1400" spc="-1" strike="noStrike">
                <a:latin typeface="Arial"/>
              </a:endParaRPr>
            </a:p>
            <a:p>
              <a:pPr algn="ctr">
                <a:lnSpc>
                  <a:spcPct val="100000"/>
                </a:lnSpc>
                <a:tabLst>
                  <a:tab algn="l" pos="0"/>
                </a:tabLst>
              </a:pPr>
              <a:r>
                <a:rPr b="1" lang="en-US" sz="1400" spc="-1" strike="noStrike">
                  <a:solidFill>
                    <a:srgbClr val="ffffff"/>
                  </a:solidFill>
                  <a:latin typeface="Times New Roman"/>
                  <a:ea typeface="Times New Roman"/>
                </a:rPr>
                <a:t>(produit intérieur brut (PIB))</a:t>
              </a:r>
              <a:endParaRPr b="0" lang="fr-FR" sz="1400" spc="-1" strike="noStrike">
                <a:latin typeface="Arial"/>
              </a:endParaRPr>
            </a:p>
            <a:p>
              <a:pPr algn="ctr">
                <a:lnSpc>
                  <a:spcPct val="100000"/>
                </a:lnSpc>
                <a:tabLst>
                  <a:tab algn="l" pos="0"/>
                </a:tabLst>
              </a:pPr>
              <a:r>
                <a:rPr b="1" lang="en-US" sz="1400" spc="-1" strike="noStrike">
                  <a:solidFill>
                    <a:srgbClr val="ffffff"/>
                  </a:solidFill>
                  <a:latin typeface="Times New Roman"/>
                  <a:ea typeface="Times New Roman"/>
                </a:rPr>
                <a:t>Mesure du niveau de vie </a:t>
              </a:r>
              <a:endParaRPr b="0" lang="fr-FR" sz="1400" spc="-1" strike="noStrike">
                <a:latin typeface="Arial"/>
              </a:endParaRPr>
            </a:p>
            <a:p>
              <a:pPr algn="ctr">
                <a:lnSpc>
                  <a:spcPct val="100000"/>
                </a:lnSpc>
                <a:tabLst>
                  <a:tab algn="l" pos="0"/>
                </a:tabLst>
              </a:pPr>
              <a:r>
                <a:rPr b="1" lang="en-US" sz="1400" spc="-1" strike="noStrike">
                  <a:solidFill>
                    <a:srgbClr val="ffffff"/>
                  </a:solidFill>
                  <a:latin typeface="Times New Roman"/>
                  <a:ea typeface="Times New Roman"/>
                </a:rPr>
                <a:t>(pouvoir d'achat) </a:t>
              </a:r>
              <a:endParaRPr b="0" lang="fr-FR" sz="1400" spc="-1" strike="noStrike">
                <a:latin typeface="Arial"/>
              </a:endParaRPr>
            </a:p>
          </p:txBody>
        </p:sp>
      </p:grpSp>
      <p:grpSp>
        <p:nvGrpSpPr>
          <p:cNvPr id="160" name="Group 11"/>
          <p:cNvGrpSpPr/>
          <p:nvPr/>
        </p:nvGrpSpPr>
        <p:grpSpPr>
          <a:xfrm>
            <a:off x="6626880" y="1816200"/>
            <a:ext cx="2999520" cy="984600"/>
            <a:chOff x="6626880" y="1816200"/>
            <a:chExt cx="2999520" cy="984600"/>
          </a:xfrm>
        </p:grpSpPr>
        <p:sp>
          <p:nvSpPr>
            <p:cNvPr id="161" name="CustomShape 12"/>
            <p:cNvSpPr/>
            <p:nvPr/>
          </p:nvSpPr>
          <p:spPr>
            <a:xfrm>
              <a:off x="6692760" y="1816200"/>
              <a:ext cx="2868120" cy="984600"/>
            </a:xfrm>
            <a:prstGeom prst="rect">
              <a:avLst/>
            </a:prstGeom>
            <a:solidFill>
              <a:srgbClr val="8e7cc3"/>
            </a:solidFill>
            <a:ln w="9360">
              <a:solidFill>
                <a:srgbClr val="8e7cc3"/>
              </a:solidFill>
              <a:round/>
            </a:ln>
          </p:spPr>
          <p:style>
            <a:lnRef idx="0"/>
            <a:fillRef idx="0"/>
            <a:effectRef idx="0"/>
            <a:fontRef idx="minor"/>
          </p:style>
        </p:sp>
        <p:sp>
          <p:nvSpPr>
            <p:cNvPr id="162" name="CustomShape 13"/>
            <p:cNvSpPr/>
            <p:nvPr/>
          </p:nvSpPr>
          <p:spPr>
            <a:xfrm>
              <a:off x="6626880" y="2035080"/>
              <a:ext cx="2999520" cy="3963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400" spc="-1" strike="noStrike">
                  <a:solidFill>
                    <a:srgbClr val="ffffff"/>
                  </a:solidFill>
                  <a:latin typeface="Times New Roman"/>
                  <a:ea typeface="Times New Roman"/>
                </a:rPr>
                <a:t>Informations démographiques</a:t>
              </a:r>
              <a:endParaRPr b="0" lang="fr-FR" sz="1400" spc="-1" strike="noStrike">
                <a:latin typeface="Arial"/>
              </a:endParaRPr>
            </a:p>
          </p:txBody>
        </p:sp>
      </p:grpSp>
      <p:sp>
        <p:nvSpPr>
          <p:cNvPr id="163" name="CustomShape 14"/>
          <p:cNvSpPr/>
          <p:nvPr/>
        </p:nvSpPr>
        <p:spPr>
          <a:xfrm>
            <a:off x="267840" y="3033720"/>
            <a:ext cx="2616480" cy="35064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900" spc="-1" strike="noStrike">
                <a:solidFill>
                  <a:srgbClr val="1155cc"/>
                </a:solidFill>
                <a:latin typeface="Times New Roman"/>
                <a:ea typeface="Times New Roman"/>
              </a:rPr>
              <a:t>Internet users (per 100 people)</a:t>
            </a:r>
            <a:r>
              <a:rPr b="0" lang="en-US" sz="700" spc="-1" strike="noStrike">
                <a:solidFill>
                  <a:srgbClr val="404040"/>
                </a:solidFill>
                <a:latin typeface="Times New Roman"/>
                <a:ea typeface="Times New Roman"/>
              </a:rPr>
              <a:t> </a:t>
            </a:r>
            <a:r>
              <a:rPr b="0" lang="en-US" sz="700" spc="-1" strike="noStrike">
                <a:solidFill>
                  <a:srgbClr val="c99c00"/>
                </a:solidFill>
                <a:latin typeface="Times New Roman"/>
                <a:ea typeface="Times New Roman"/>
              </a:rPr>
              <a:t> </a:t>
            </a:r>
            <a:endParaRPr b="0" lang="fr-FR" sz="700" spc="-1" strike="noStrike">
              <a:latin typeface="Arial"/>
            </a:endParaRPr>
          </a:p>
        </p:txBody>
      </p:sp>
      <p:sp>
        <p:nvSpPr>
          <p:cNvPr id="164" name="CustomShape 15"/>
          <p:cNvSpPr/>
          <p:nvPr/>
        </p:nvSpPr>
        <p:spPr>
          <a:xfrm>
            <a:off x="2748960" y="3046680"/>
            <a:ext cx="4265280" cy="88632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900" spc="-1" strike="noStrike">
                <a:solidFill>
                  <a:srgbClr val="cc0000"/>
                </a:solidFill>
                <a:latin typeface="Times New Roman"/>
                <a:ea typeface="Times New Roman"/>
              </a:rPr>
              <a:t>GDP per capita (current US$)</a:t>
            </a:r>
            <a:endParaRPr b="0" lang="fr-FR" sz="900" spc="-1" strike="noStrike">
              <a:latin typeface="Arial"/>
            </a:endParaRPr>
          </a:p>
          <a:p>
            <a:pPr algn="ctr">
              <a:lnSpc>
                <a:spcPct val="100000"/>
              </a:lnSpc>
              <a:tabLst>
                <a:tab algn="l" pos="0"/>
              </a:tabLst>
            </a:pPr>
            <a:r>
              <a:rPr b="1" lang="en-US" sz="900" spc="-1" strike="noStrike">
                <a:solidFill>
                  <a:srgbClr val="cc0000"/>
                </a:solidFill>
                <a:latin typeface="Times New Roman"/>
                <a:ea typeface="Times New Roman"/>
              </a:rPr>
              <a:t>GDP per capita, PPP (current international $)</a:t>
            </a:r>
            <a:endParaRPr b="0" lang="fr-FR" sz="900" spc="-1" strike="noStrike">
              <a:latin typeface="Arial"/>
            </a:endParaRPr>
          </a:p>
          <a:p>
            <a:pPr algn="ctr">
              <a:lnSpc>
                <a:spcPct val="100000"/>
              </a:lnSpc>
              <a:tabLst>
                <a:tab algn="l" pos="0"/>
              </a:tabLst>
            </a:pPr>
            <a:r>
              <a:rPr b="0" lang="en-US" sz="900" spc="-1" strike="noStrike">
                <a:solidFill>
                  <a:srgbClr val="ff9900"/>
                </a:solidFill>
                <a:latin typeface="Times New Roman"/>
                <a:ea typeface="Times New Roman"/>
              </a:rPr>
              <a:t>Government expenditure on education as % of GDP (%)</a:t>
            </a:r>
            <a:endParaRPr b="0" lang="fr-FR" sz="900" spc="-1" strike="noStrike">
              <a:latin typeface="Arial"/>
            </a:endParaRPr>
          </a:p>
          <a:p>
            <a:pPr algn="ctr">
              <a:lnSpc>
                <a:spcPct val="100000"/>
              </a:lnSpc>
              <a:tabLst>
                <a:tab algn="l" pos="0"/>
              </a:tabLst>
            </a:pPr>
            <a:r>
              <a:rPr b="0" lang="en-US" sz="900" spc="-1" strike="noStrike">
                <a:solidFill>
                  <a:srgbClr val="ff9900"/>
                </a:solidFill>
                <a:latin typeface="Times New Roman"/>
                <a:ea typeface="Times New Roman"/>
              </a:rPr>
              <a:t> </a:t>
            </a:r>
            <a:r>
              <a:rPr b="0" lang="en-US" sz="900" spc="-1" strike="noStrike">
                <a:solidFill>
                  <a:srgbClr val="ff9900"/>
                </a:solidFill>
                <a:latin typeface="Times New Roman"/>
                <a:ea typeface="Times New Roman"/>
              </a:rPr>
              <a:t>Government expenditure on tertiary education as % of GDP (%)</a:t>
            </a:r>
            <a:endParaRPr b="0" lang="fr-FR" sz="900" spc="-1" strike="noStrike">
              <a:latin typeface="Arial"/>
            </a:endParaRPr>
          </a:p>
          <a:p>
            <a:pPr algn="ctr">
              <a:lnSpc>
                <a:spcPct val="100000"/>
              </a:lnSpc>
              <a:tabLst>
                <a:tab algn="l" pos="0"/>
              </a:tabLst>
            </a:pPr>
            <a:r>
              <a:rPr b="0" lang="en-US" sz="900" spc="-1" strike="noStrike">
                <a:solidFill>
                  <a:srgbClr val="ff9900"/>
                </a:solidFill>
                <a:latin typeface="Times New Roman"/>
                <a:ea typeface="Times New Roman"/>
              </a:rPr>
              <a:t>Government expenditure per tertiary student as % of GDP per capita (%)</a:t>
            </a:r>
            <a:endParaRPr b="0" lang="fr-FR" sz="900" spc="-1" strike="noStrike">
              <a:latin typeface="Arial"/>
            </a:endParaRPr>
          </a:p>
          <a:p>
            <a:pPr algn="ctr">
              <a:lnSpc>
                <a:spcPct val="100000"/>
              </a:lnSpc>
              <a:tabLst>
                <a:tab algn="l" pos="0"/>
              </a:tabLst>
            </a:pPr>
            <a:endParaRPr b="0" lang="fr-FR"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Google Shape;246;p13" descr=""/>
          <p:cNvPicPr/>
          <p:nvPr/>
        </p:nvPicPr>
        <p:blipFill>
          <a:blip r:embed="rId1"/>
          <a:srcRect l="29462" t="0" r="0" b="0"/>
          <a:stretch/>
        </p:blipFill>
        <p:spPr>
          <a:xfrm>
            <a:off x="4300560" y="1440"/>
            <a:ext cx="5776920" cy="5668560"/>
          </a:xfrm>
          <a:prstGeom prst="rect">
            <a:avLst/>
          </a:prstGeom>
          <a:ln>
            <a:noFill/>
          </a:ln>
        </p:spPr>
      </p:pic>
      <p:sp>
        <p:nvSpPr>
          <p:cNvPr id="166" name="CustomShape 1"/>
          <p:cNvSpPr/>
          <p:nvPr/>
        </p:nvSpPr>
        <p:spPr>
          <a:xfrm>
            <a:off x="0" y="1676160"/>
            <a:ext cx="5851080" cy="2365560"/>
          </a:xfrm>
          <a:prstGeom prst="rect">
            <a:avLst/>
          </a:prstGeom>
          <a:solidFill>
            <a:srgbClr val="16395e"/>
          </a:solidFill>
          <a:ln w="9360">
            <a:solidFill>
              <a:srgbClr val="3465a4"/>
            </a:solidFill>
            <a:round/>
          </a:ln>
        </p:spPr>
        <p:style>
          <a:lnRef idx="0"/>
          <a:fillRef idx="0"/>
          <a:effectRef idx="0"/>
          <a:fontRef idx="minor"/>
        </p:style>
      </p:sp>
      <p:sp>
        <p:nvSpPr>
          <p:cNvPr id="167" name="CustomShape 2"/>
          <p:cNvSpPr/>
          <p:nvPr/>
        </p:nvSpPr>
        <p:spPr>
          <a:xfrm>
            <a:off x="166320" y="1666800"/>
            <a:ext cx="5867640" cy="2277000"/>
          </a:xfrm>
          <a:prstGeom prst="rect">
            <a:avLst/>
          </a:prstGeom>
          <a:noFill/>
          <a:ln>
            <a:noFill/>
          </a:ln>
        </p:spPr>
        <p:style>
          <a:lnRef idx="0"/>
          <a:fillRef idx="0"/>
          <a:effectRef idx="0"/>
          <a:fontRef idx="minor"/>
        </p:style>
        <p:txBody>
          <a:bodyPr lIns="0" rIns="0" tIns="0" bIns="0" anchor="ctr">
            <a:noAutofit/>
          </a:bodyPr>
          <a:p>
            <a:pPr>
              <a:lnSpc>
                <a:spcPct val="100000"/>
              </a:lnSpc>
              <a:tabLst>
                <a:tab algn="l" pos="0"/>
              </a:tabLst>
            </a:pPr>
            <a:r>
              <a:rPr b="0" lang="en-US" sz="5400" spc="-1" strike="noStrike">
                <a:solidFill>
                  <a:srgbClr val="ffffff"/>
                </a:solidFill>
                <a:latin typeface="Times New Roman"/>
                <a:ea typeface="Times New Roman"/>
              </a:rPr>
              <a:t>03</a:t>
            </a:r>
            <a:br/>
            <a:r>
              <a:rPr b="0" lang="en-US" sz="5400" spc="-1" strike="noStrike">
                <a:solidFill>
                  <a:srgbClr val="ffffff"/>
                </a:solidFill>
                <a:latin typeface="Times New Roman"/>
                <a:ea typeface="Times New Roman"/>
              </a:rPr>
              <a:t>Préparation des données</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69"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3.1 Data Frame avec la liste des indicateurs d'intérêt</a:t>
            </a:r>
            <a:endParaRPr b="0" lang="fr-FR" sz="2400" spc="-1" strike="noStrike">
              <a:latin typeface="Arial"/>
            </a:endParaRPr>
          </a:p>
        </p:txBody>
      </p:sp>
      <p:sp>
        <p:nvSpPr>
          <p:cNvPr id="170" name="CustomShape 3"/>
          <p:cNvSpPr/>
          <p:nvPr/>
        </p:nvSpPr>
        <p:spPr>
          <a:xfrm>
            <a:off x="6804000" y="1415160"/>
            <a:ext cx="3070440" cy="87552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r>
              <a:rPr b="0" lang="en-US" sz="1400" spc="-1" strike="noStrike">
                <a:solidFill>
                  <a:srgbClr val="404040"/>
                </a:solidFill>
                <a:latin typeface="Times New Roman"/>
                <a:ea typeface="Times New Roman"/>
              </a:rPr>
              <a:t>valeurs manquantes valeurs manquantes lors de l'utilisation de cette sélection d'indicateurs</a:t>
            </a:r>
            <a:endParaRPr b="0" lang="fr-FR" sz="1400" spc="-1" strike="noStrike">
              <a:latin typeface="Arial"/>
            </a:endParaRPr>
          </a:p>
        </p:txBody>
      </p:sp>
      <p:pic>
        <p:nvPicPr>
          <p:cNvPr id="171" name="Google Shape;256;p14" descr=""/>
          <p:cNvPicPr/>
          <p:nvPr/>
        </p:nvPicPr>
        <p:blipFill>
          <a:blip r:embed="rId1"/>
          <a:stretch/>
        </p:blipFill>
        <p:spPr>
          <a:xfrm>
            <a:off x="108000" y="1080000"/>
            <a:ext cx="6617520" cy="4259160"/>
          </a:xfrm>
          <a:prstGeom prst="rect">
            <a:avLst/>
          </a:prstGeom>
          <a:ln>
            <a:noFill/>
          </a:ln>
        </p:spPr>
      </p:pic>
      <p:pic>
        <p:nvPicPr>
          <p:cNvPr id="172" name="Google Shape;257;p14" descr=""/>
          <p:cNvPicPr/>
          <p:nvPr/>
        </p:nvPicPr>
        <p:blipFill>
          <a:blip r:embed="rId2"/>
          <a:stretch/>
        </p:blipFill>
        <p:spPr>
          <a:xfrm>
            <a:off x="6880320" y="2491920"/>
            <a:ext cx="3070440" cy="1534680"/>
          </a:xfrm>
          <a:prstGeom prst="rect">
            <a:avLst/>
          </a:prstGeom>
          <a:ln>
            <a:noFill/>
          </a:ln>
        </p:spPr>
      </p:pic>
      <p:sp>
        <p:nvSpPr>
          <p:cNvPr id="173" name="CustomShape 4"/>
          <p:cNvSpPr/>
          <p:nvPr/>
        </p:nvSpPr>
        <p:spPr>
          <a:xfrm rot="5400000">
            <a:off x="8275320" y="2325240"/>
            <a:ext cx="311040" cy="3100320"/>
          </a:xfrm>
          <a:prstGeom prst="rect">
            <a:avLst/>
          </a:prstGeom>
          <a:noFill/>
          <a:ln w="9360">
            <a:solidFill>
              <a:srgbClr val="ff0000"/>
            </a:solidFill>
            <a:prstDash val="dash"/>
            <a:round/>
          </a:ln>
        </p:spPr>
        <p:style>
          <a:lnRef idx="0"/>
          <a:fillRef idx="0"/>
          <a:effectRef idx="0"/>
          <a:fontRef idx="minor"/>
        </p:style>
      </p:sp>
      <p:sp>
        <p:nvSpPr>
          <p:cNvPr id="174" name="CustomShape 5"/>
          <p:cNvSpPr/>
          <p:nvPr/>
        </p:nvSpPr>
        <p:spPr>
          <a:xfrm rot="5400000">
            <a:off x="3687840" y="2638440"/>
            <a:ext cx="1409040" cy="1146960"/>
          </a:xfrm>
          <a:prstGeom prst="rect">
            <a:avLst/>
          </a:prstGeom>
          <a:noFill/>
          <a:ln w="9360">
            <a:solidFill>
              <a:srgbClr val="ff0000"/>
            </a:solidFill>
            <a:prstDash val="dash"/>
            <a:round/>
          </a:ln>
        </p:spPr>
        <p:style>
          <a:lnRef idx="0"/>
          <a:fillRef idx="0"/>
          <a:effectRef idx="0"/>
          <a:fontRef idx="minor"/>
        </p:style>
      </p:sp>
      <p:sp>
        <p:nvSpPr>
          <p:cNvPr id="175" name="CustomShape 6"/>
          <p:cNvSpPr/>
          <p:nvPr/>
        </p:nvSpPr>
        <p:spPr>
          <a:xfrm>
            <a:off x="3785760" y="2145240"/>
            <a:ext cx="1146960" cy="33552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en-US" sz="1000" spc="-1" strike="noStrike">
                <a:solidFill>
                  <a:srgbClr val="fc0d00"/>
                </a:solidFill>
                <a:latin typeface="Arial"/>
                <a:ea typeface="Arial"/>
              </a:rPr>
              <a:t>Expeditures</a:t>
            </a:r>
            <a:endParaRPr b="0" lang="fr-FR" sz="1000" spc="-1" strike="noStrike">
              <a:latin typeface="Arial"/>
            </a:endParaRPr>
          </a:p>
        </p:txBody>
      </p:sp>
      <p:sp>
        <p:nvSpPr>
          <p:cNvPr id="176" name="CustomShape 7"/>
          <p:cNvSpPr/>
          <p:nvPr/>
        </p:nvSpPr>
        <p:spPr>
          <a:xfrm rot="5400000">
            <a:off x="1770120" y="3048120"/>
            <a:ext cx="1409040" cy="327600"/>
          </a:xfrm>
          <a:prstGeom prst="rect">
            <a:avLst/>
          </a:prstGeom>
          <a:noFill/>
          <a:ln w="9360">
            <a:solidFill>
              <a:srgbClr val="ff0000"/>
            </a:solidFill>
            <a:prstDash val="dash"/>
            <a:round/>
          </a:ln>
        </p:spPr>
        <p:style>
          <a:lnRef idx="0"/>
          <a:fillRef idx="0"/>
          <a:effectRef idx="0"/>
          <a:fontRef idx="minor"/>
        </p:style>
      </p:sp>
      <p:sp>
        <p:nvSpPr>
          <p:cNvPr id="177" name="CustomShape 8"/>
          <p:cNvSpPr/>
          <p:nvPr/>
        </p:nvSpPr>
        <p:spPr>
          <a:xfrm>
            <a:off x="2033280" y="2221560"/>
            <a:ext cx="850680" cy="33552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en-US" sz="1000" spc="-1" strike="noStrike">
                <a:solidFill>
                  <a:srgbClr val="fc0d00"/>
                </a:solidFill>
                <a:latin typeface="Arial"/>
                <a:ea typeface="Arial"/>
              </a:rPr>
              <a:t>tertiary</a:t>
            </a:r>
            <a:endParaRPr b="0" lang="fr-FR" sz="1000" spc="-1" strike="noStrike">
              <a:latin typeface="Arial"/>
            </a:endParaRPr>
          </a:p>
        </p:txBody>
      </p:sp>
      <p:sp>
        <p:nvSpPr>
          <p:cNvPr id="178" name="CustomShape 9"/>
          <p:cNvSpPr/>
          <p:nvPr/>
        </p:nvSpPr>
        <p:spPr>
          <a:xfrm>
            <a:off x="6882480" y="4227480"/>
            <a:ext cx="2998800" cy="10357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400" spc="-1" strike="noStrike">
                <a:solidFill>
                  <a:srgbClr val="434343"/>
                </a:solidFill>
                <a:latin typeface="Times New Roman"/>
                <a:ea typeface="Times New Roman"/>
              </a:rPr>
              <a:t>Les indicateurs de la catégorie "Expeditures" et "Teriary" n'atteignent pas 50% en termes d'informations disponibles.</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80"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3.2  Corrélation entre les indicateurs sélectionnés</a:t>
            </a:r>
            <a:endParaRPr b="0" lang="fr-FR" sz="2400" spc="-1" strike="noStrike">
              <a:latin typeface="Arial"/>
            </a:endParaRPr>
          </a:p>
        </p:txBody>
      </p:sp>
      <p:pic>
        <p:nvPicPr>
          <p:cNvPr id="181" name="Google Shape;270;p15" descr=""/>
          <p:cNvPicPr/>
          <p:nvPr/>
        </p:nvPicPr>
        <p:blipFill>
          <a:blip r:embed="rId1"/>
          <a:srcRect l="0" t="0" r="0" b="17743"/>
          <a:stretch/>
        </p:blipFill>
        <p:spPr>
          <a:xfrm>
            <a:off x="19080" y="952920"/>
            <a:ext cx="5389920" cy="4662360"/>
          </a:xfrm>
          <a:prstGeom prst="rect">
            <a:avLst/>
          </a:prstGeom>
          <a:ln>
            <a:noFill/>
          </a:ln>
        </p:spPr>
      </p:pic>
      <p:sp>
        <p:nvSpPr>
          <p:cNvPr id="182" name="CustomShape 3"/>
          <p:cNvSpPr/>
          <p:nvPr/>
        </p:nvSpPr>
        <p:spPr>
          <a:xfrm>
            <a:off x="5580000" y="1188720"/>
            <a:ext cx="4367520" cy="307188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500" spc="-1" strike="noStrike">
                <a:solidFill>
                  <a:srgbClr val="404040"/>
                </a:solidFill>
                <a:latin typeface="Times New Roman"/>
                <a:ea typeface="Times New Roman"/>
              </a:rPr>
              <a:t>De cette analyse simple, nous pouvons rapidement remarquer qu'il existe une corrélation entre: </a:t>
            </a:r>
            <a:endParaRPr b="0" lang="fr-FR" sz="1500" spc="-1" strike="noStrike">
              <a:latin typeface="Arial"/>
            </a:endParaRPr>
          </a:p>
          <a:p>
            <a:pPr>
              <a:lnSpc>
                <a:spcPct val="100000"/>
              </a:lnSpc>
              <a:tabLst>
                <a:tab algn="l" pos="0"/>
              </a:tabLst>
            </a:pPr>
            <a:endParaRPr b="0" lang="fr-FR" sz="1500" spc="-1" strike="noStrike">
              <a:latin typeface="Arial"/>
            </a:endParaRPr>
          </a:p>
          <a:p>
            <a:pPr marL="457200" indent="-323640">
              <a:lnSpc>
                <a:spcPct val="100000"/>
              </a:lnSpc>
              <a:buClr>
                <a:srgbClr val="404040"/>
              </a:buClr>
              <a:buFont typeface="Times New Roman"/>
              <a:buChar char="●"/>
              <a:tabLst>
                <a:tab algn="l" pos="0"/>
              </a:tabLst>
            </a:pPr>
            <a:r>
              <a:rPr b="0" lang="en-US" sz="1500" spc="-1" strike="noStrike">
                <a:solidFill>
                  <a:srgbClr val="404040"/>
                </a:solidFill>
                <a:latin typeface="Times New Roman"/>
                <a:ea typeface="Times New Roman"/>
              </a:rPr>
              <a:t>"PIB par habitant" et le "PIB par habitant, PPP"(0.91)</a:t>
            </a:r>
            <a:endParaRPr b="0" lang="fr-FR" sz="1500" spc="-1" strike="noStrike">
              <a:latin typeface="Arial"/>
            </a:endParaRPr>
          </a:p>
          <a:p>
            <a:pPr>
              <a:lnSpc>
                <a:spcPct val="100000"/>
              </a:lnSpc>
              <a:tabLst>
                <a:tab algn="l" pos="0"/>
              </a:tabLst>
            </a:pPr>
            <a:endParaRPr b="0" lang="fr-FR" sz="1500" spc="-1" strike="noStrike">
              <a:latin typeface="Arial"/>
            </a:endParaRPr>
          </a:p>
          <a:p>
            <a:pPr marL="457200" indent="-323640">
              <a:lnSpc>
                <a:spcPct val="100000"/>
              </a:lnSpc>
              <a:buClr>
                <a:srgbClr val="404040"/>
              </a:buClr>
              <a:buFont typeface="Times New Roman"/>
              <a:buChar char="●"/>
              <a:tabLst>
                <a:tab algn="l" pos="0"/>
              </a:tabLst>
            </a:pPr>
            <a:r>
              <a:rPr b="0" lang="en-US" sz="1500" spc="-1" strike="noStrike">
                <a:solidFill>
                  <a:srgbClr val="404040"/>
                </a:solidFill>
                <a:latin typeface="Times New Roman"/>
                <a:ea typeface="Times New Roman"/>
              </a:rPr>
              <a:t>“</a:t>
            </a:r>
            <a:r>
              <a:rPr b="0" lang="en-US" sz="1500" spc="-1" strike="noStrike">
                <a:solidFill>
                  <a:srgbClr val="404040"/>
                </a:solidFill>
                <a:latin typeface="Times New Roman"/>
                <a:ea typeface="Times New Roman"/>
              </a:rPr>
              <a:t>Population d'âge officiel pour l'enseignement supérieur” et “Inscriptions dans l'enseignement supérieur”  (0.92)</a:t>
            </a:r>
            <a:endParaRPr b="0" lang="fr-FR" sz="1500" spc="-1" strike="noStrike">
              <a:latin typeface="Arial"/>
            </a:endParaRPr>
          </a:p>
          <a:p>
            <a:pPr marL="457200">
              <a:lnSpc>
                <a:spcPct val="100000"/>
              </a:lnSpc>
              <a:tabLst>
                <a:tab algn="l" pos="0"/>
              </a:tabLst>
            </a:pPr>
            <a:endParaRPr b="0" lang="fr-FR" sz="1500" spc="-1" strike="noStrike">
              <a:latin typeface="Arial"/>
            </a:endParaRPr>
          </a:p>
          <a:p>
            <a:pPr marL="457200" indent="-323640">
              <a:lnSpc>
                <a:spcPct val="100000"/>
              </a:lnSpc>
              <a:buClr>
                <a:srgbClr val="404040"/>
              </a:buClr>
              <a:buFont typeface="Times New Roman"/>
              <a:buChar char="●"/>
              <a:tabLst>
                <a:tab algn="l" pos="0"/>
              </a:tabLst>
            </a:pPr>
            <a:r>
              <a:rPr b="0" lang="en-US" sz="1500" spc="-1" strike="noStrike">
                <a:solidFill>
                  <a:srgbClr val="404040"/>
                </a:solidFill>
                <a:latin typeface="Times New Roman"/>
                <a:ea typeface="Times New Roman"/>
              </a:rPr>
              <a:t>"Population d'âge officiel pour l'enseignement supérieur " et "Population, total" (~1.00)</a:t>
            </a:r>
            <a:endParaRPr b="0" lang="fr-FR" sz="1500" spc="-1" strike="noStrike">
              <a:latin typeface="Arial"/>
            </a:endParaRPr>
          </a:p>
          <a:p>
            <a:pPr marL="457200">
              <a:lnSpc>
                <a:spcPct val="100000"/>
              </a:lnSpc>
              <a:spcBef>
                <a:spcPts val="1440"/>
              </a:spcBef>
              <a:tabLst>
                <a:tab algn="l" pos="0"/>
              </a:tabLst>
            </a:pP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84"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3.3 Valeurs manquantes par indicateur et par année </a:t>
            </a:r>
            <a:endParaRPr b="0" lang="fr-FR" sz="2400" spc="-1" strike="noStrike">
              <a:latin typeface="Arial"/>
            </a:endParaRPr>
          </a:p>
        </p:txBody>
      </p:sp>
      <p:sp>
        <p:nvSpPr>
          <p:cNvPr id="185" name="CustomShape 3"/>
          <p:cNvSpPr/>
          <p:nvPr/>
        </p:nvSpPr>
        <p:spPr>
          <a:xfrm>
            <a:off x="7132320" y="4389120"/>
            <a:ext cx="179640" cy="426240"/>
          </a:xfrm>
          <a:prstGeom prst="rect">
            <a:avLst/>
          </a:prstGeom>
          <a:noFill/>
          <a:ln>
            <a:noFill/>
          </a:ln>
        </p:spPr>
        <p:style>
          <a:lnRef idx="0"/>
          <a:fillRef idx="0"/>
          <a:effectRef idx="0"/>
          <a:fontRef idx="minor"/>
        </p:style>
      </p:sp>
      <p:sp>
        <p:nvSpPr>
          <p:cNvPr id="186" name="CustomShape 4"/>
          <p:cNvSpPr/>
          <p:nvPr/>
        </p:nvSpPr>
        <p:spPr>
          <a:xfrm>
            <a:off x="6417360" y="1152720"/>
            <a:ext cx="3473640" cy="2932200"/>
          </a:xfrm>
          <a:prstGeom prst="rect">
            <a:avLst/>
          </a:prstGeom>
          <a:noFill/>
          <a:ln>
            <a:noFill/>
          </a:ln>
        </p:spPr>
        <p:style>
          <a:lnRef idx="0"/>
          <a:fillRef idx="0"/>
          <a:effectRef idx="0"/>
          <a:fontRef idx="minor"/>
        </p:style>
        <p:txBody>
          <a:bodyPr lIns="90000" rIns="90000" tIns="45000" bIns="45000">
            <a:noAutofit/>
          </a:bodyPr>
          <a:p>
            <a:pPr marL="432000" indent="-322920">
              <a:lnSpc>
                <a:spcPct val="100000"/>
              </a:lnSpc>
              <a:buClr>
                <a:srgbClr val="000000"/>
              </a:buClr>
              <a:buFont typeface="Noto Sans"/>
              <a:buAutoNum type="arabicParenR"/>
            </a:pPr>
            <a:r>
              <a:rPr b="0" lang="en-US" sz="1500" spc="-1" strike="noStrike">
                <a:solidFill>
                  <a:srgbClr val="404040"/>
                </a:solidFill>
                <a:latin typeface="Times New Roman"/>
                <a:ea typeface="Times New Roman"/>
              </a:rPr>
              <a:t>Étant donné que mon indicateur discriminant (le plus important) est l'accès à Internet et que cette colonne est presque également complète toutes les années,  j'analyse le degré de remplissage dans le reste des colonnes pour décider quelles années sont les plus appropriées à prendre en compte.</a:t>
            </a:r>
            <a:endParaRPr b="0" lang="fr-FR" sz="1500" spc="-1" strike="noStrike">
              <a:latin typeface="Arial"/>
            </a:endParaRPr>
          </a:p>
          <a:p>
            <a:pPr marL="432000" indent="-322920">
              <a:lnSpc>
                <a:spcPct val="100000"/>
              </a:lnSpc>
              <a:buClr>
                <a:srgbClr val="000000"/>
              </a:buClr>
              <a:buFont typeface="Noto Sans"/>
              <a:buAutoNum type="arabicParenR"/>
            </a:pPr>
            <a:r>
              <a:rPr b="0" lang="en-US" sz="1500" spc="-1" strike="noStrike">
                <a:solidFill>
                  <a:srgbClr val="404040"/>
                </a:solidFill>
                <a:latin typeface="Times New Roman"/>
                <a:ea typeface="Times New Roman"/>
              </a:rPr>
              <a:t>Dans ce cas je comparerai l'évolution de mes indicateurs en analysant les années 2010 et 2013</a:t>
            </a:r>
            <a:endParaRPr b="0" lang="fr-FR" sz="1500" spc="-1" strike="noStrike">
              <a:latin typeface="Arial"/>
            </a:endParaRPr>
          </a:p>
          <a:p>
            <a:pPr marL="432000" indent="-322920">
              <a:lnSpc>
                <a:spcPct val="100000"/>
              </a:lnSpc>
              <a:spcBef>
                <a:spcPts val="1440"/>
              </a:spcBef>
              <a:buClr>
                <a:srgbClr val="000000"/>
              </a:buClr>
              <a:buFont typeface="Noto Sans"/>
              <a:buAutoNum type="arabicParenR"/>
            </a:pPr>
            <a:r>
              <a:rPr b="0" lang="en-US" sz="1500" spc="-1" strike="noStrike">
                <a:solidFill>
                  <a:srgbClr val="404040"/>
                </a:solidFill>
                <a:latin typeface="Times New Roman"/>
                <a:ea typeface="Times New Roman"/>
              </a:rPr>
              <a:t> </a:t>
            </a:r>
            <a:endParaRPr b="0" lang="fr-FR" sz="1500" spc="-1" strike="noStrike">
              <a:latin typeface="Arial"/>
            </a:endParaRPr>
          </a:p>
        </p:txBody>
      </p:sp>
      <p:pic>
        <p:nvPicPr>
          <p:cNvPr id="187" name="Google Shape;280;p16" descr=""/>
          <p:cNvPicPr/>
          <p:nvPr/>
        </p:nvPicPr>
        <p:blipFill>
          <a:blip r:embed="rId1"/>
          <a:srcRect l="0" t="0" r="0" b="11298"/>
          <a:stretch/>
        </p:blipFill>
        <p:spPr>
          <a:xfrm>
            <a:off x="195480" y="1005840"/>
            <a:ext cx="6661440" cy="4388040"/>
          </a:xfrm>
          <a:prstGeom prst="rect">
            <a:avLst/>
          </a:prstGeom>
          <a:ln>
            <a:noFill/>
          </a:ln>
        </p:spPr>
      </p:pic>
      <p:sp>
        <p:nvSpPr>
          <p:cNvPr id="188" name="CustomShape 5"/>
          <p:cNvSpPr/>
          <p:nvPr/>
        </p:nvSpPr>
        <p:spPr>
          <a:xfrm>
            <a:off x="4699440" y="1188720"/>
            <a:ext cx="456120" cy="1827720"/>
          </a:xfrm>
          <a:prstGeom prst="ellipse">
            <a:avLst/>
          </a:prstGeom>
          <a:noFill/>
          <a:ln w="9360">
            <a:solidFill>
              <a:srgbClr val="000000"/>
            </a:solidFill>
            <a:prstDash val="dash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90"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3.4 Stratégies pour éliminer les valeurs manquantes</a:t>
            </a:r>
            <a:endParaRPr b="0" lang="fr-FR" sz="2400" spc="-1" strike="noStrike">
              <a:latin typeface="Arial"/>
            </a:endParaRPr>
          </a:p>
        </p:txBody>
      </p:sp>
      <p:sp>
        <p:nvSpPr>
          <p:cNvPr id="191" name="CustomShape 3"/>
          <p:cNvSpPr/>
          <p:nvPr/>
        </p:nvSpPr>
        <p:spPr>
          <a:xfrm>
            <a:off x="7132320" y="4389120"/>
            <a:ext cx="179640" cy="426240"/>
          </a:xfrm>
          <a:prstGeom prst="rect">
            <a:avLst/>
          </a:prstGeom>
          <a:noFill/>
          <a:ln>
            <a:noFill/>
          </a:ln>
        </p:spPr>
        <p:style>
          <a:lnRef idx="0"/>
          <a:fillRef idx="0"/>
          <a:effectRef idx="0"/>
          <a:fontRef idx="minor"/>
        </p:style>
      </p:sp>
      <p:sp>
        <p:nvSpPr>
          <p:cNvPr id="192" name="CustomShape 4"/>
          <p:cNvSpPr/>
          <p:nvPr/>
        </p:nvSpPr>
        <p:spPr>
          <a:xfrm>
            <a:off x="551880" y="1152720"/>
            <a:ext cx="9340200" cy="50256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40"/>
              </a:spcBef>
              <a:tabLst>
                <a:tab algn="l" pos="0"/>
              </a:tabLst>
            </a:pPr>
            <a:r>
              <a:rPr b="0" lang="en-US" sz="1500" spc="-1" strike="noStrike">
                <a:solidFill>
                  <a:srgbClr val="404040"/>
                </a:solidFill>
                <a:latin typeface="Times New Roman"/>
                <a:ea typeface="Times New Roman"/>
              </a:rPr>
              <a:t>Pour travailler avec un jeu de données complet, les stratégies que j'utilise pour éliminer les valeurs manquantes sont :</a:t>
            </a:r>
            <a:endParaRPr b="0" lang="fr-FR" sz="1500" spc="-1" strike="noStrike">
              <a:latin typeface="Arial"/>
            </a:endParaRPr>
          </a:p>
          <a:p>
            <a:pPr>
              <a:lnSpc>
                <a:spcPct val="100000"/>
              </a:lnSpc>
              <a:spcBef>
                <a:spcPts val="1440"/>
              </a:spcBef>
              <a:tabLst>
                <a:tab algn="l" pos="0"/>
              </a:tabLst>
            </a:pPr>
            <a:endParaRPr b="0" lang="fr-FR" sz="1500" spc="-1" strike="noStrike">
              <a:latin typeface="Arial"/>
            </a:endParaRPr>
          </a:p>
        </p:txBody>
      </p:sp>
      <p:sp>
        <p:nvSpPr>
          <p:cNvPr id="193" name="CustomShape 5"/>
          <p:cNvSpPr/>
          <p:nvPr/>
        </p:nvSpPr>
        <p:spPr>
          <a:xfrm>
            <a:off x="551880" y="2341440"/>
            <a:ext cx="2106000" cy="411480"/>
          </a:xfrm>
          <a:prstGeom prst="rect">
            <a:avLst/>
          </a:prstGeom>
          <a:noFill/>
          <a:ln>
            <a:noFill/>
          </a:ln>
        </p:spPr>
        <p:style>
          <a:lnRef idx="0"/>
          <a:fillRef idx="0"/>
          <a:effectRef idx="0"/>
          <a:fontRef idx="minor"/>
        </p:style>
        <p:txBody>
          <a:bodyPr tIns="91440" bIns="91440">
            <a:spAutoFit/>
          </a:bodyPr>
          <a:p>
            <a:pPr marL="457200" indent="-323640">
              <a:lnSpc>
                <a:spcPct val="100000"/>
              </a:lnSpc>
              <a:spcBef>
                <a:spcPts val="1440"/>
              </a:spcBef>
              <a:buClr>
                <a:srgbClr val="404040"/>
              </a:buClr>
              <a:buFont typeface="Times New Roman"/>
              <a:buAutoNum type="arabicParenR"/>
            </a:pPr>
            <a:r>
              <a:rPr b="0" lang="en-US" sz="1500" spc="-1" strike="noStrike">
                <a:solidFill>
                  <a:srgbClr val="404040"/>
                </a:solidFill>
                <a:latin typeface="Times New Roman"/>
                <a:ea typeface="Times New Roman"/>
              </a:rPr>
              <a:t>dropna (pandas)  </a:t>
            </a:r>
            <a:endParaRPr b="0" lang="fr-FR" sz="1500" spc="-1" strike="noStrike">
              <a:latin typeface="Arial"/>
            </a:endParaRPr>
          </a:p>
        </p:txBody>
      </p:sp>
      <p:sp>
        <p:nvSpPr>
          <p:cNvPr id="194" name="CustomShape 6"/>
          <p:cNvSpPr/>
          <p:nvPr/>
        </p:nvSpPr>
        <p:spPr>
          <a:xfrm>
            <a:off x="621360" y="4019760"/>
            <a:ext cx="9146520" cy="673200"/>
          </a:xfrm>
          <a:prstGeom prst="rect">
            <a:avLst/>
          </a:prstGeom>
          <a:noFill/>
          <a:ln>
            <a:noFill/>
          </a:ln>
        </p:spPr>
        <p:style>
          <a:lnRef idx="0"/>
          <a:fillRef idx="0"/>
          <a:effectRef idx="0"/>
          <a:fontRef idx="minor"/>
        </p:style>
        <p:txBody>
          <a:bodyPr tIns="91440" bIns="91440">
            <a:spAutoFit/>
          </a:bodyPr>
          <a:p>
            <a:pPr>
              <a:lnSpc>
                <a:spcPct val="100000"/>
              </a:lnSpc>
              <a:spcBef>
                <a:spcPts val="1440"/>
              </a:spcBef>
              <a:tabLst>
                <a:tab algn="l" pos="0"/>
              </a:tabLst>
            </a:pPr>
            <a:r>
              <a:rPr b="0" lang="en-US" sz="1500" spc="-1" strike="noStrike">
                <a:solidFill>
                  <a:srgbClr val="404040"/>
                </a:solidFill>
                <a:latin typeface="Times New Roman"/>
                <a:ea typeface="Times New Roman"/>
              </a:rPr>
              <a:t>2) Nearest neighbors imputation:  sklearn.impute.KNNImputer avec valeur moyenne de n_neighbors=3 </a:t>
            </a:r>
            <a:endParaRPr b="0" lang="fr-FR" sz="1500" spc="-1" strike="noStrike">
              <a:latin typeface="Arial"/>
            </a:endParaRPr>
          </a:p>
          <a:p>
            <a:pPr marL="457200">
              <a:lnSpc>
                <a:spcPct val="115000"/>
              </a:lnSpc>
              <a:tabLst>
                <a:tab algn="l" pos="0"/>
              </a:tabLst>
            </a:pPr>
            <a:endParaRPr b="0" lang="fr-FR" sz="1500" spc="-1" strike="noStrike">
              <a:latin typeface="Arial"/>
            </a:endParaRPr>
          </a:p>
        </p:txBody>
      </p:sp>
      <p:sp>
        <p:nvSpPr>
          <p:cNvPr id="195" name="CustomShape 7"/>
          <p:cNvSpPr/>
          <p:nvPr/>
        </p:nvSpPr>
        <p:spPr>
          <a:xfrm>
            <a:off x="3009600" y="1717920"/>
            <a:ext cx="3421080" cy="1579680"/>
          </a:xfrm>
          <a:prstGeom prst="cloudCallout">
            <a:avLst>
              <a:gd name="adj1" fmla="val -66957"/>
              <a:gd name="adj2" fmla="val 4074"/>
            </a:avLst>
          </a:prstGeom>
          <a:noFill/>
          <a:ln w="9360">
            <a:solidFill>
              <a:srgbClr val="1155cc"/>
            </a:solidFill>
            <a:round/>
          </a:ln>
        </p:spPr>
        <p:style>
          <a:lnRef idx="0"/>
          <a:fillRef idx="0"/>
          <a:effectRef idx="0"/>
          <a:fontRef idx="minor"/>
        </p:style>
      </p:sp>
      <p:sp>
        <p:nvSpPr>
          <p:cNvPr id="196" name="CustomShape 8"/>
          <p:cNvSpPr/>
          <p:nvPr/>
        </p:nvSpPr>
        <p:spPr>
          <a:xfrm>
            <a:off x="3589920" y="1917000"/>
            <a:ext cx="2538360" cy="12646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950" spc="-1" strike="noStrike" u="sng">
                <a:solidFill>
                  <a:srgbClr val="000000"/>
                </a:solidFill>
                <a:highlight>
                  <a:srgbClr val="ffffff"/>
                </a:highlight>
                <a:uFillTx/>
                <a:latin typeface="Arial"/>
                <a:ea typeface="Arial"/>
              </a:rPr>
              <a:t>Example: </a:t>
            </a:r>
            <a:endParaRPr b="0" lang="fr-FR" sz="950" spc="-1" strike="noStrike">
              <a:latin typeface="Arial"/>
            </a:endParaRPr>
          </a:p>
          <a:p>
            <a:pPr>
              <a:lnSpc>
                <a:spcPct val="100000"/>
              </a:lnSpc>
              <a:tabLst>
                <a:tab algn="l" pos="0"/>
              </a:tabLst>
            </a:pPr>
            <a:r>
              <a:rPr b="0" i="1" lang="en-US" sz="950" spc="-1" strike="noStrike">
                <a:solidFill>
                  <a:srgbClr val="fc0d00"/>
                </a:solidFill>
                <a:highlight>
                  <a:srgbClr val="ffffff"/>
                </a:highlight>
                <a:latin typeface="Arial"/>
                <a:ea typeface="Arial"/>
              </a:rPr>
              <a:t>[GDP per capita'].isnull()</a:t>
            </a:r>
            <a:endParaRPr b="0" lang="fr-FR" sz="950" spc="-1" strike="noStrike">
              <a:latin typeface="Arial"/>
            </a:endParaRPr>
          </a:p>
          <a:p>
            <a:pPr>
              <a:lnSpc>
                <a:spcPct val="100000"/>
              </a:lnSpc>
              <a:tabLst>
                <a:tab algn="l" pos="0"/>
              </a:tabLst>
            </a:pPr>
            <a:r>
              <a:rPr b="0" lang="en-US" sz="950" spc="-1" strike="noStrike">
                <a:solidFill>
                  <a:srgbClr val="000000"/>
                </a:solidFill>
                <a:highlight>
                  <a:srgbClr val="ffffff"/>
                </a:highlight>
                <a:latin typeface="Arial"/>
                <a:ea typeface="Arial"/>
              </a:rPr>
              <a:t>'New Caledonia', 'French Polynesia', </a:t>
            </a:r>
            <a:endParaRPr b="0" lang="fr-FR" sz="950" spc="-1" strike="noStrike">
              <a:latin typeface="Arial"/>
            </a:endParaRPr>
          </a:p>
          <a:p>
            <a:pPr>
              <a:lnSpc>
                <a:spcPct val="100000"/>
              </a:lnSpc>
              <a:tabLst>
                <a:tab algn="l" pos="0"/>
              </a:tabLst>
            </a:pPr>
            <a:r>
              <a:rPr b="0" lang="en-US" sz="950" spc="-1" strike="noStrike">
                <a:solidFill>
                  <a:srgbClr val="000000"/>
                </a:solidFill>
                <a:highlight>
                  <a:srgbClr val="ffffff"/>
                </a:highlight>
                <a:latin typeface="Arial"/>
                <a:ea typeface="Arial"/>
              </a:rPr>
              <a:t>'Monaco', 'Aruba',</a:t>
            </a:r>
            <a:endParaRPr b="0" lang="fr-FR" sz="950" spc="-1" strike="noStrike">
              <a:latin typeface="Arial"/>
            </a:endParaRPr>
          </a:p>
          <a:p>
            <a:pPr>
              <a:lnSpc>
                <a:spcPct val="100000"/>
              </a:lnSpc>
              <a:tabLst>
                <a:tab algn="l" pos="0"/>
              </a:tabLst>
            </a:pPr>
            <a:r>
              <a:rPr b="0" lang="en-US" sz="950" spc="-1" strike="noStrike">
                <a:solidFill>
                  <a:srgbClr val="000000"/>
                </a:solidFill>
                <a:highlight>
                  <a:srgbClr val="ffffff"/>
                </a:highlight>
                <a:latin typeface="Arial"/>
                <a:ea typeface="Arial"/>
              </a:rPr>
              <a:t>'Cayman Islands', 'Libya',</a:t>
            </a:r>
            <a:endParaRPr b="0" lang="fr-FR" sz="950" spc="-1" strike="noStrike">
              <a:latin typeface="Arial"/>
            </a:endParaRPr>
          </a:p>
          <a:p>
            <a:pPr>
              <a:lnSpc>
                <a:spcPct val="100000"/>
              </a:lnSpc>
              <a:tabLst>
                <a:tab algn="l" pos="0"/>
              </a:tabLst>
            </a:pPr>
            <a:r>
              <a:rPr b="0" lang="en-US" sz="950" spc="-1" strike="noStrike">
                <a:solidFill>
                  <a:srgbClr val="000000"/>
                </a:solidFill>
                <a:highlight>
                  <a:srgbClr val="ffffff"/>
                </a:highlight>
                <a:latin typeface="Arial"/>
                <a:ea typeface="Arial"/>
              </a:rPr>
              <a:t> </a:t>
            </a:r>
            <a:r>
              <a:rPr b="0" lang="en-US" sz="950" spc="-1" strike="noStrike">
                <a:solidFill>
                  <a:srgbClr val="000000"/>
                </a:solidFill>
                <a:highlight>
                  <a:srgbClr val="ffffff"/>
                </a:highlight>
                <a:latin typeface="Arial"/>
                <a:ea typeface="Arial"/>
              </a:rPr>
              <a:t>'Syrian Arab Republic', 'Eritrea'</a:t>
            </a:r>
            <a:endParaRPr b="0" lang="fr-FR" sz="950" spc="-1" strike="noStrike">
              <a:latin typeface="Arial"/>
            </a:endParaRPr>
          </a:p>
          <a:p>
            <a:pPr>
              <a:lnSpc>
                <a:spcPct val="100000"/>
              </a:lnSpc>
              <a:tabLst>
                <a:tab algn="l" pos="0"/>
              </a:tabLst>
            </a:pPr>
            <a:endParaRPr b="0" lang="fr-FR" sz="95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98"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3.5 Répartition des données de chaque indicateur par année avant et après imputation </a:t>
            </a:r>
            <a:r>
              <a:rPr b="0" lang="en-US" sz="2800" spc="-1" strike="noStrike">
                <a:solidFill>
                  <a:srgbClr val="ffffff"/>
                </a:solidFill>
                <a:latin typeface="Times New Roman"/>
                <a:ea typeface="Times New Roman"/>
              </a:rPr>
              <a:t> </a:t>
            </a:r>
            <a:endParaRPr b="0" lang="fr-FR" sz="2800" spc="-1" strike="noStrike">
              <a:latin typeface="Arial"/>
            </a:endParaRPr>
          </a:p>
        </p:txBody>
      </p:sp>
      <p:sp>
        <p:nvSpPr>
          <p:cNvPr id="199" name="CustomShape 3"/>
          <p:cNvSpPr/>
          <p:nvPr/>
        </p:nvSpPr>
        <p:spPr>
          <a:xfrm>
            <a:off x="7132320" y="4389120"/>
            <a:ext cx="179640" cy="426240"/>
          </a:xfrm>
          <a:prstGeom prst="rect">
            <a:avLst/>
          </a:prstGeom>
          <a:noFill/>
          <a:ln>
            <a:noFill/>
          </a:ln>
        </p:spPr>
        <p:style>
          <a:lnRef idx="0"/>
          <a:fillRef idx="0"/>
          <a:effectRef idx="0"/>
          <a:fontRef idx="minor"/>
        </p:style>
      </p:sp>
      <p:pic>
        <p:nvPicPr>
          <p:cNvPr id="200" name="Google Shape;301;p17" descr=""/>
          <p:cNvPicPr/>
          <p:nvPr/>
        </p:nvPicPr>
        <p:blipFill>
          <a:blip r:embed="rId1"/>
          <a:stretch/>
        </p:blipFill>
        <p:spPr>
          <a:xfrm>
            <a:off x="5212080" y="989280"/>
            <a:ext cx="4753800" cy="2112840"/>
          </a:xfrm>
          <a:prstGeom prst="rect">
            <a:avLst/>
          </a:prstGeom>
          <a:ln>
            <a:noFill/>
          </a:ln>
        </p:spPr>
      </p:pic>
      <p:pic>
        <p:nvPicPr>
          <p:cNvPr id="201" name="Google Shape;302;p17" descr=""/>
          <p:cNvPicPr/>
          <p:nvPr/>
        </p:nvPicPr>
        <p:blipFill>
          <a:blip r:embed="rId2"/>
          <a:stretch/>
        </p:blipFill>
        <p:spPr>
          <a:xfrm>
            <a:off x="5212080" y="3095280"/>
            <a:ext cx="4753800" cy="2112840"/>
          </a:xfrm>
          <a:prstGeom prst="rect">
            <a:avLst/>
          </a:prstGeom>
          <a:ln>
            <a:noFill/>
          </a:ln>
        </p:spPr>
      </p:pic>
      <p:pic>
        <p:nvPicPr>
          <p:cNvPr id="202" name="Google Shape;303;p17" descr=""/>
          <p:cNvPicPr/>
          <p:nvPr/>
        </p:nvPicPr>
        <p:blipFill>
          <a:blip r:embed="rId3"/>
          <a:stretch/>
        </p:blipFill>
        <p:spPr>
          <a:xfrm>
            <a:off x="172080" y="989280"/>
            <a:ext cx="4753800" cy="2112840"/>
          </a:xfrm>
          <a:prstGeom prst="rect">
            <a:avLst/>
          </a:prstGeom>
          <a:ln>
            <a:noFill/>
          </a:ln>
        </p:spPr>
      </p:pic>
      <p:pic>
        <p:nvPicPr>
          <p:cNvPr id="203" name="Google Shape;304;p17" descr=""/>
          <p:cNvPicPr/>
          <p:nvPr/>
        </p:nvPicPr>
        <p:blipFill>
          <a:blip r:embed="rId4"/>
          <a:stretch/>
        </p:blipFill>
        <p:spPr>
          <a:xfrm>
            <a:off x="172080" y="3149280"/>
            <a:ext cx="4753800" cy="2112840"/>
          </a:xfrm>
          <a:prstGeom prst="rect">
            <a:avLst/>
          </a:prstGeom>
          <a:ln>
            <a:noFill/>
          </a:ln>
        </p:spPr>
      </p:pic>
      <p:sp>
        <p:nvSpPr>
          <p:cNvPr id="204" name="CustomShape 4"/>
          <p:cNvSpPr/>
          <p:nvPr/>
        </p:nvSpPr>
        <p:spPr>
          <a:xfrm>
            <a:off x="146880" y="5264640"/>
            <a:ext cx="9727560" cy="36468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900" spc="-1" strike="noStrike">
                <a:solidFill>
                  <a:srgbClr val="0369a3"/>
                </a:solidFill>
                <a:latin typeface="Times New Roman"/>
                <a:ea typeface="Times New Roman"/>
              </a:rPr>
              <a:t> </a:t>
            </a:r>
            <a:r>
              <a:rPr b="1" lang="en-US" sz="800" spc="-1" strike="noStrike">
                <a:solidFill>
                  <a:srgbClr val="0369a3"/>
                </a:solidFill>
                <a:latin typeface="Times New Roman"/>
                <a:ea typeface="Times New Roman"/>
              </a:rPr>
              <a:t>NY.GDP.PCAP.CD: GDP per capita (current US$)</a:t>
            </a:r>
            <a:r>
              <a:rPr b="1" lang="en-US" sz="800" spc="-1" strike="noStrike">
                <a:solidFill>
                  <a:srgbClr val="c99c00"/>
                </a:solidFill>
                <a:latin typeface="Times New Roman"/>
                <a:ea typeface="Times New Roman"/>
              </a:rPr>
              <a:t> , </a:t>
            </a:r>
            <a:r>
              <a:rPr b="1" lang="en-US" sz="800" spc="-1" strike="noStrike">
                <a:solidFill>
                  <a:srgbClr val="d36118"/>
                </a:solidFill>
                <a:latin typeface="Times New Roman"/>
                <a:ea typeface="Times New Roman"/>
              </a:rPr>
              <a:t>NY.GDP.PCAP.PP.CD : GDP per capita, PPP (current international $) , </a:t>
            </a:r>
            <a:r>
              <a:rPr b="1" lang="en-US" sz="800" spc="-1" strike="noStrike">
                <a:solidFill>
                  <a:srgbClr val="92e285"/>
                </a:solidFill>
                <a:latin typeface="Times New Roman"/>
                <a:ea typeface="Times New Roman"/>
              </a:rPr>
              <a:t>IT.NET.USER.P2 : Internet users (per 100 people)</a:t>
            </a:r>
            <a:r>
              <a:rPr b="1" lang="en-US" sz="800" spc="-1" strike="noStrike">
                <a:solidFill>
                  <a:srgbClr val="2cee0e"/>
                </a:solidFill>
                <a:latin typeface="Times New Roman"/>
                <a:ea typeface="Times New Roman"/>
              </a:rPr>
              <a:t>,</a:t>
            </a:r>
            <a:endParaRPr b="0" lang="fr-FR" sz="800" spc="-1" strike="noStrike">
              <a:latin typeface="Arial"/>
            </a:endParaRPr>
          </a:p>
          <a:p>
            <a:pPr algn="ctr">
              <a:lnSpc>
                <a:spcPct val="100000"/>
              </a:lnSpc>
              <a:spcBef>
                <a:spcPts val="283"/>
              </a:spcBef>
              <a:tabLst>
                <a:tab algn="l" pos="0"/>
              </a:tabLst>
            </a:pPr>
            <a:r>
              <a:rPr b="1" lang="en-US" sz="800" spc="-1" strike="noStrike">
                <a:solidFill>
                  <a:srgbClr val="c254d2"/>
                </a:solidFill>
                <a:latin typeface="Times New Roman"/>
                <a:ea typeface="Times New Roman"/>
              </a:rPr>
              <a:t>SP.POP.GROW: Population growth (annual %)</a:t>
            </a:r>
            <a:r>
              <a:rPr b="1" lang="en-US" sz="800" spc="-1" strike="noStrike">
                <a:solidFill>
                  <a:srgbClr val="fc5c00"/>
                </a:solidFill>
                <a:latin typeface="Times New Roman"/>
                <a:ea typeface="Times New Roman"/>
              </a:rPr>
              <a:t>, </a:t>
            </a:r>
            <a:r>
              <a:rPr b="1" lang="en-US" sz="800" spc="-1" strike="noStrike">
                <a:solidFill>
                  <a:srgbClr val="e9b913"/>
                </a:solidFill>
                <a:latin typeface="Times New Roman"/>
                <a:ea typeface="Times New Roman"/>
              </a:rPr>
              <a:t>SP.TER.TOTL.IN: Population of the official age for tertiary education, both sexes (number)</a:t>
            </a:r>
            <a:r>
              <a:rPr b="1" lang="en-US" sz="800" spc="-1" strike="noStrike">
                <a:solidFill>
                  <a:srgbClr val="18a303"/>
                </a:solidFill>
                <a:latin typeface="Times New Roman"/>
                <a:ea typeface="Times New Roman"/>
              </a:rPr>
              <a:t>  </a:t>
            </a:r>
            <a:r>
              <a:rPr b="1" lang="en-US" sz="800" spc="-1" strike="noStrike">
                <a:solidFill>
                  <a:srgbClr val="63bbee"/>
                </a:solidFill>
                <a:latin typeface="Times New Roman"/>
                <a:ea typeface="Times New Roman"/>
              </a:rPr>
              <a:t>SP.POP.TOTL: Population, total</a:t>
            </a:r>
            <a:r>
              <a:rPr b="1" lang="en-US" sz="800" spc="-1" strike="noStrike">
                <a:solidFill>
                  <a:srgbClr val="c254d2"/>
                </a:solidFill>
                <a:latin typeface="Times New Roman"/>
                <a:ea typeface="Times New Roman"/>
              </a:rPr>
              <a:t> </a:t>
            </a:r>
            <a:endParaRPr b="0" lang="fr-FR" sz="800" spc="-1" strike="noStrike">
              <a:latin typeface="Arial"/>
            </a:endParaRPr>
          </a:p>
        </p:txBody>
      </p:sp>
      <p:sp>
        <p:nvSpPr>
          <p:cNvPr id="205" name="CustomShape 5"/>
          <p:cNvSpPr/>
          <p:nvPr/>
        </p:nvSpPr>
        <p:spPr>
          <a:xfrm>
            <a:off x="7772400" y="1280160"/>
            <a:ext cx="795960" cy="1880280"/>
          </a:xfrm>
          <a:prstGeom prst="ellipse">
            <a:avLst/>
          </a:prstGeom>
          <a:noFill/>
          <a:ln w="9360">
            <a:solidFill>
              <a:srgbClr val="000000"/>
            </a:solidFill>
            <a:prstDash val="dashDot"/>
            <a:round/>
          </a:ln>
        </p:spPr>
        <p:style>
          <a:lnRef idx="0"/>
          <a:fillRef idx="0"/>
          <a:effectRef idx="0"/>
          <a:fontRef idx="minor"/>
        </p:style>
      </p:sp>
      <p:sp>
        <p:nvSpPr>
          <p:cNvPr id="206" name="CustomShape 6"/>
          <p:cNvSpPr/>
          <p:nvPr/>
        </p:nvSpPr>
        <p:spPr>
          <a:xfrm>
            <a:off x="7772760" y="3368520"/>
            <a:ext cx="795960" cy="1880280"/>
          </a:xfrm>
          <a:prstGeom prst="ellipse">
            <a:avLst/>
          </a:prstGeom>
          <a:noFill/>
          <a:ln w="9360">
            <a:solidFill>
              <a:srgbClr val="000000"/>
            </a:solidFill>
            <a:prstDash val="dashDot"/>
            <a:round/>
          </a:ln>
        </p:spPr>
        <p:style>
          <a:lnRef idx="0"/>
          <a:fillRef idx="0"/>
          <a:effectRef idx="0"/>
          <a:fontRef idx="minor"/>
        </p:style>
      </p:sp>
      <p:sp>
        <p:nvSpPr>
          <p:cNvPr id="207" name="CustomShape 7"/>
          <p:cNvSpPr/>
          <p:nvPr/>
        </p:nvSpPr>
        <p:spPr>
          <a:xfrm>
            <a:off x="9021240" y="2647440"/>
            <a:ext cx="1052640" cy="81036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900" spc="-1" strike="noStrike">
                <a:solidFill>
                  <a:srgbClr val="f79646"/>
                </a:solidFill>
                <a:latin typeface="Times New Roman"/>
                <a:ea typeface="Times New Roman"/>
              </a:rPr>
              <a:t>Population d'âge officiel pour l'enseignement supérieur  </a:t>
            </a:r>
            <a:endParaRPr b="0" lang="fr-FR" sz="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209"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300" spc="-1" strike="noStrike">
                <a:solidFill>
                  <a:srgbClr val="ffffff"/>
                </a:solidFill>
                <a:latin typeface="Times New Roman"/>
                <a:ea typeface="Times New Roman"/>
              </a:rPr>
              <a:t>3.5 Distribution des données dans l'indicateur SP.TER.TOTL.IN dans année 2013</a:t>
            </a:r>
            <a:r>
              <a:rPr b="0" lang="en-US" sz="2700" spc="-1" strike="noStrike">
                <a:solidFill>
                  <a:srgbClr val="ffffff"/>
                </a:solidFill>
                <a:latin typeface="Times New Roman"/>
                <a:ea typeface="Times New Roman"/>
              </a:rPr>
              <a:t>   </a:t>
            </a:r>
            <a:endParaRPr b="0" lang="fr-FR" sz="2700" spc="-1" strike="noStrike">
              <a:latin typeface="Arial"/>
            </a:endParaRPr>
          </a:p>
        </p:txBody>
      </p:sp>
      <p:sp>
        <p:nvSpPr>
          <p:cNvPr id="210" name="CustomShape 3"/>
          <p:cNvSpPr/>
          <p:nvPr/>
        </p:nvSpPr>
        <p:spPr>
          <a:xfrm>
            <a:off x="7132320" y="4389120"/>
            <a:ext cx="179640" cy="426240"/>
          </a:xfrm>
          <a:prstGeom prst="rect">
            <a:avLst/>
          </a:prstGeom>
          <a:noFill/>
          <a:ln>
            <a:noFill/>
          </a:ln>
        </p:spPr>
        <p:style>
          <a:lnRef idx="0"/>
          <a:fillRef idx="0"/>
          <a:effectRef idx="0"/>
          <a:fontRef idx="minor"/>
        </p:style>
      </p:sp>
      <p:sp>
        <p:nvSpPr>
          <p:cNvPr id="211" name="CustomShape 4"/>
          <p:cNvSpPr/>
          <p:nvPr/>
        </p:nvSpPr>
        <p:spPr>
          <a:xfrm>
            <a:off x="146880" y="5264640"/>
            <a:ext cx="9727560" cy="36468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1200" spc="-1" strike="noStrike">
                <a:solidFill>
                  <a:srgbClr val="f79646"/>
                </a:solidFill>
                <a:latin typeface="Times New Roman"/>
                <a:ea typeface="Times New Roman"/>
              </a:rPr>
              <a:t> </a:t>
            </a:r>
            <a:r>
              <a:rPr b="1" lang="en-US" sz="1200" spc="-1" strike="noStrike">
                <a:solidFill>
                  <a:srgbClr val="f79646"/>
                </a:solidFill>
                <a:latin typeface="Times New Roman"/>
                <a:ea typeface="Times New Roman"/>
              </a:rPr>
              <a:t>SP.TER.TOTL.IN: Population d'âge officiel pour l'enseignement supérieur  </a:t>
            </a:r>
            <a:endParaRPr b="0" lang="fr-FR" sz="1200" spc="-1" strike="noStrike">
              <a:latin typeface="Arial"/>
            </a:endParaRPr>
          </a:p>
        </p:txBody>
      </p:sp>
      <p:pic>
        <p:nvPicPr>
          <p:cNvPr id="212" name="Google Shape;317;p18" descr=""/>
          <p:cNvPicPr/>
          <p:nvPr/>
        </p:nvPicPr>
        <p:blipFill>
          <a:blip r:embed="rId1"/>
          <a:srcRect l="0" t="5876" r="0" b="0"/>
          <a:stretch/>
        </p:blipFill>
        <p:spPr>
          <a:xfrm>
            <a:off x="319680" y="1557360"/>
            <a:ext cx="4342680" cy="2926800"/>
          </a:xfrm>
          <a:prstGeom prst="rect">
            <a:avLst/>
          </a:prstGeom>
          <a:ln>
            <a:noFill/>
          </a:ln>
        </p:spPr>
      </p:pic>
      <p:pic>
        <p:nvPicPr>
          <p:cNvPr id="213" name="Google Shape;318;p18" descr=""/>
          <p:cNvPicPr/>
          <p:nvPr/>
        </p:nvPicPr>
        <p:blipFill>
          <a:blip r:embed="rId2"/>
          <a:srcRect l="0" t="5492" r="0" b="0"/>
          <a:stretch/>
        </p:blipFill>
        <p:spPr>
          <a:xfrm>
            <a:off x="5030640" y="1557360"/>
            <a:ext cx="4313880" cy="2926800"/>
          </a:xfrm>
          <a:prstGeom prst="rect">
            <a:avLst/>
          </a:prstGeom>
          <a:ln>
            <a:noFill/>
          </a:ln>
        </p:spPr>
      </p:pic>
      <p:sp>
        <p:nvSpPr>
          <p:cNvPr id="214" name="CustomShape 5"/>
          <p:cNvSpPr/>
          <p:nvPr/>
        </p:nvSpPr>
        <p:spPr>
          <a:xfrm>
            <a:off x="1665360" y="1185840"/>
            <a:ext cx="2010600" cy="36468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1500" spc="-1" strike="noStrike">
                <a:solidFill>
                  <a:srgbClr val="404040"/>
                </a:solidFill>
                <a:latin typeface="Times New Roman"/>
                <a:ea typeface="Times New Roman"/>
              </a:rPr>
              <a:t>Avant imputation</a:t>
            </a:r>
            <a:endParaRPr b="0" lang="fr-FR" sz="1500" spc="-1" strike="noStrike">
              <a:latin typeface="Arial"/>
            </a:endParaRPr>
          </a:p>
        </p:txBody>
      </p:sp>
      <p:sp>
        <p:nvSpPr>
          <p:cNvPr id="215" name="CustomShape 6"/>
          <p:cNvSpPr/>
          <p:nvPr/>
        </p:nvSpPr>
        <p:spPr>
          <a:xfrm>
            <a:off x="6381360" y="1185840"/>
            <a:ext cx="2010600" cy="36468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1500" spc="-1" strike="noStrike">
                <a:solidFill>
                  <a:srgbClr val="404040"/>
                </a:solidFill>
                <a:latin typeface="Times New Roman"/>
                <a:ea typeface="Times New Roman"/>
              </a:rPr>
              <a:t>Après imputation</a:t>
            </a:r>
            <a:endParaRPr b="0" lang="fr-FR" sz="1500" spc="-1" strike="noStrike">
              <a:latin typeface="Arial"/>
            </a:endParaRPr>
          </a:p>
        </p:txBody>
      </p:sp>
      <p:sp>
        <p:nvSpPr>
          <p:cNvPr id="216" name="CustomShape 7"/>
          <p:cNvSpPr/>
          <p:nvPr/>
        </p:nvSpPr>
        <p:spPr>
          <a:xfrm>
            <a:off x="2036880" y="4644000"/>
            <a:ext cx="5942520" cy="36468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1500" spc="-1" strike="noStrike">
                <a:solidFill>
                  <a:srgbClr val="404040"/>
                </a:solidFill>
                <a:latin typeface="Times New Roman"/>
                <a:ea typeface="Times New Roman"/>
              </a:rPr>
              <a:t>L'amputation des valeurs a fait baisser la moyenne de 15 %</a:t>
            </a: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Google Shape;122;p2" descr=""/>
          <p:cNvPicPr/>
          <p:nvPr/>
        </p:nvPicPr>
        <p:blipFill>
          <a:blip r:embed="rId1"/>
          <a:srcRect l="29462" t="0" r="0" b="0"/>
          <a:stretch/>
        </p:blipFill>
        <p:spPr>
          <a:xfrm>
            <a:off x="4300560" y="1440"/>
            <a:ext cx="5776920" cy="5668560"/>
          </a:xfrm>
          <a:prstGeom prst="rect">
            <a:avLst/>
          </a:prstGeom>
          <a:ln>
            <a:noFill/>
          </a:ln>
        </p:spPr>
      </p:pic>
      <p:sp>
        <p:nvSpPr>
          <p:cNvPr id="86" name="CustomShape 1"/>
          <p:cNvSpPr/>
          <p:nvPr/>
        </p:nvSpPr>
        <p:spPr>
          <a:xfrm>
            <a:off x="0" y="1676160"/>
            <a:ext cx="5851080" cy="2365560"/>
          </a:xfrm>
          <a:prstGeom prst="rect">
            <a:avLst/>
          </a:prstGeom>
          <a:solidFill>
            <a:srgbClr val="16395e"/>
          </a:solidFill>
          <a:ln w="9360">
            <a:solidFill>
              <a:srgbClr val="3465a4"/>
            </a:solidFill>
            <a:round/>
          </a:ln>
        </p:spPr>
        <p:style>
          <a:lnRef idx="0"/>
          <a:fillRef idx="0"/>
          <a:effectRef idx="0"/>
          <a:fontRef idx="minor"/>
        </p:style>
      </p:sp>
      <p:sp>
        <p:nvSpPr>
          <p:cNvPr id="87" name="CustomShape 2"/>
          <p:cNvSpPr/>
          <p:nvPr/>
        </p:nvSpPr>
        <p:spPr>
          <a:xfrm>
            <a:off x="166320" y="1666440"/>
            <a:ext cx="5867640" cy="2277000"/>
          </a:xfrm>
          <a:prstGeom prst="rect">
            <a:avLst/>
          </a:prstGeom>
          <a:noFill/>
          <a:ln>
            <a:noFill/>
          </a:ln>
        </p:spPr>
        <p:style>
          <a:lnRef idx="0"/>
          <a:fillRef idx="0"/>
          <a:effectRef idx="0"/>
          <a:fontRef idx="minor"/>
        </p:style>
        <p:txBody>
          <a:bodyPr lIns="0" rIns="0" tIns="0" bIns="0" anchor="ctr">
            <a:noAutofit/>
          </a:bodyPr>
          <a:p>
            <a:pPr>
              <a:lnSpc>
                <a:spcPct val="100000"/>
              </a:lnSpc>
              <a:tabLst>
                <a:tab algn="l" pos="0"/>
              </a:tabLst>
            </a:pPr>
            <a:r>
              <a:rPr b="0" lang="en-US" sz="5400" spc="-1" strike="noStrike">
                <a:solidFill>
                  <a:srgbClr val="ffffff"/>
                </a:solidFill>
                <a:latin typeface="Times New Roman"/>
                <a:ea typeface="Times New Roman"/>
              </a:rPr>
              <a:t>01</a:t>
            </a:r>
            <a:br/>
            <a:r>
              <a:rPr b="0" lang="en-US" sz="5400" spc="-1" strike="noStrike">
                <a:solidFill>
                  <a:srgbClr val="ffffff"/>
                </a:solidFill>
                <a:latin typeface="Times New Roman"/>
                <a:ea typeface="Times New Roman"/>
              </a:rPr>
              <a:t>Introduction</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Google Shape;326;p19" descr=""/>
          <p:cNvPicPr/>
          <p:nvPr/>
        </p:nvPicPr>
        <p:blipFill>
          <a:blip r:embed="rId1"/>
          <a:srcRect l="29462" t="0" r="0" b="0"/>
          <a:stretch/>
        </p:blipFill>
        <p:spPr>
          <a:xfrm>
            <a:off x="4300560" y="1440"/>
            <a:ext cx="5776920" cy="5668560"/>
          </a:xfrm>
          <a:prstGeom prst="rect">
            <a:avLst/>
          </a:prstGeom>
          <a:ln>
            <a:noFill/>
          </a:ln>
        </p:spPr>
      </p:pic>
      <p:sp>
        <p:nvSpPr>
          <p:cNvPr id="218" name="CustomShape 1"/>
          <p:cNvSpPr/>
          <p:nvPr/>
        </p:nvSpPr>
        <p:spPr>
          <a:xfrm>
            <a:off x="0" y="1676160"/>
            <a:ext cx="5851080" cy="2365560"/>
          </a:xfrm>
          <a:prstGeom prst="rect">
            <a:avLst/>
          </a:prstGeom>
          <a:solidFill>
            <a:srgbClr val="16395e"/>
          </a:solidFill>
          <a:ln w="9360">
            <a:solidFill>
              <a:srgbClr val="3465a4"/>
            </a:solidFill>
            <a:round/>
          </a:ln>
        </p:spPr>
        <p:style>
          <a:lnRef idx="0"/>
          <a:fillRef idx="0"/>
          <a:effectRef idx="0"/>
          <a:fontRef idx="minor"/>
        </p:style>
      </p:sp>
      <p:sp>
        <p:nvSpPr>
          <p:cNvPr id="219" name="CustomShape 2"/>
          <p:cNvSpPr/>
          <p:nvPr/>
        </p:nvSpPr>
        <p:spPr>
          <a:xfrm>
            <a:off x="166320" y="1666800"/>
            <a:ext cx="5867640" cy="2277000"/>
          </a:xfrm>
          <a:prstGeom prst="rect">
            <a:avLst/>
          </a:prstGeom>
          <a:noFill/>
          <a:ln>
            <a:noFill/>
          </a:ln>
        </p:spPr>
        <p:style>
          <a:lnRef idx="0"/>
          <a:fillRef idx="0"/>
          <a:effectRef idx="0"/>
          <a:fontRef idx="minor"/>
        </p:style>
        <p:txBody>
          <a:bodyPr lIns="0" rIns="0" tIns="0" bIns="0" anchor="ctr">
            <a:noAutofit/>
          </a:bodyPr>
          <a:p>
            <a:pPr>
              <a:lnSpc>
                <a:spcPct val="100000"/>
              </a:lnSpc>
              <a:tabLst>
                <a:tab algn="l" pos="0"/>
              </a:tabLst>
            </a:pPr>
            <a:r>
              <a:rPr b="0" lang="en-US" sz="5400" spc="-1" strike="noStrike">
                <a:solidFill>
                  <a:srgbClr val="ffffff"/>
                </a:solidFill>
                <a:latin typeface="Times New Roman"/>
                <a:ea typeface="Times New Roman"/>
              </a:rPr>
              <a:t>04</a:t>
            </a:r>
            <a:br/>
            <a:r>
              <a:rPr b="0" lang="en-US" sz="5400" spc="-1" strike="noStrike">
                <a:solidFill>
                  <a:srgbClr val="ffffff"/>
                </a:solidFill>
                <a:latin typeface="Times New Roman"/>
                <a:ea typeface="Times New Roman"/>
              </a:rPr>
              <a:t>Analyse</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221"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4.1 Analyse multivariée : Corrélations entre les indicateurs après imputation </a:t>
            </a:r>
            <a:endParaRPr b="0" lang="fr-FR" sz="2400" spc="-1" strike="noStrike">
              <a:latin typeface="Arial"/>
            </a:endParaRPr>
          </a:p>
        </p:txBody>
      </p:sp>
      <p:sp>
        <p:nvSpPr>
          <p:cNvPr id="222" name="CustomShape 3"/>
          <p:cNvSpPr/>
          <p:nvPr/>
        </p:nvSpPr>
        <p:spPr>
          <a:xfrm>
            <a:off x="7132320" y="4389120"/>
            <a:ext cx="179640" cy="426240"/>
          </a:xfrm>
          <a:prstGeom prst="rect">
            <a:avLst/>
          </a:prstGeom>
          <a:noFill/>
          <a:ln>
            <a:noFill/>
          </a:ln>
        </p:spPr>
        <p:style>
          <a:lnRef idx="0"/>
          <a:fillRef idx="0"/>
          <a:effectRef idx="0"/>
          <a:fontRef idx="minor"/>
        </p:style>
      </p:sp>
      <p:pic>
        <p:nvPicPr>
          <p:cNvPr id="223" name="Google Shape;336;p20" descr=""/>
          <p:cNvPicPr/>
          <p:nvPr/>
        </p:nvPicPr>
        <p:blipFill>
          <a:blip r:embed="rId1"/>
          <a:srcRect l="0" t="0" r="14446" b="0"/>
          <a:stretch/>
        </p:blipFill>
        <p:spPr>
          <a:xfrm>
            <a:off x="365760" y="1160280"/>
            <a:ext cx="4204800" cy="4142160"/>
          </a:xfrm>
          <a:prstGeom prst="rect">
            <a:avLst/>
          </a:prstGeom>
          <a:ln>
            <a:noFill/>
          </a:ln>
        </p:spPr>
      </p:pic>
      <p:grpSp>
        <p:nvGrpSpPr>
          <p:cNvPr id="224" name="Group 4"/>
          <p:cNvGrpSpPr/>
          <p:nvPr/>
        </p:nvGrpSpPr>
        <p:grpSpPr>
          <a:xfrm>
            <a:off x="5215680" y="1280160"/>
            <a:ext cx="2131920" cy="3855960"/>
            <a:chOff x="5215680" y="1280160"/>
            <a:chExt cx="2131920" cy="3855960"/>
          </a:xfrm>
        </p:grpSpPr>
        <p:pic>
          <p:nvPicPr>
            <p:cNvPr id="225" name="Google Shape;338;p20" descr=""/>
            <p:cNvPicPr/>
            <p:nvPr/>
          </p:nvPicPr>
          <p:blipFill>
            <a:blip r:embed="rId2"/>
            <a:srcRect l="0" t="0" r="3987" b="0"/>
            <a:stretch/>
          </p:blipFill>
          <p:spPr>
            <a:xfrm>
              <a:off x="5520240" y="1280160"/>
              <a:ext cx="1827360" cy="3618000"/>
            </a:xfrm>
            <a:prstGeom prst="rect">
              <a:avLst/>
            </a:prstGeom>
            <a:ln>
              <a:noFill/>
            </a:ln>
          </p:spPr>
        </p:pic>
        <p:pic>
          <p:nvPicPr>
            <p:cNvPr id="226" name="Google Shape;339;p20" descr=""/>
            <p:cNvPicPr/>
            <p:nvPr/>
          </p:nvPicPr>
          <p:blipFill>
            <a:blip r:embed="rId3"/>
            <a:stretch/>
          </p:blipFill>
          <p:spPr>
            <a:xfrm>
              <a:off x="5215680" y="1737360"/>
              <a:ext cx="303480" cy="2865600"/>
            </a:xfrm>
            <a:prstGeom prst="rect">
              <a:avLst/>
            </a:prstGeom>
            <a:ln>
              <a:noFill/>
            </a:ln>
          </p:spPr>
        </p:pic>
        <p:pic>
          <p:nvPicPr>
            <p:cNvPr id="227" name="Google Shape;340;p20" descr=""/>
            <p:cNvPicPr/>
            <p:nvPr/>
          </p:nvPicPr>
          <p:blipFill>
            <a:blip r:embed="rId4"/>
            <a:srcRect l="57976" t="-24953" r="0" b="0"/>
            <a:stretch/>
          </p:blipFill>
          <p:spPr>
            <a:xfrm>
              <a:off x="5814000" y="4899240"/>
              <a:ext cx="1137960" cy="236880"/>
            </a:xfrm>
            <a:prstGeom prst="rect">
              <a:avLst/>
            </a:prstGeom>
            <a:ln>
              <a:noFill/>
            </a:ln>
          </p:spPr>
        </p:pic>
      </p:grpSp>
      <p:sp>
        <p:nvSpPr>
          <p:cNvPr id="228" name="CustomShape 5"/>
          <p:cNvSpPr/>
          <p:nvPr/>
        </p:nvSpPr>
        <p:spPr>
          <a:xfrm>
            <a:off x="1920240" y="1160280"/>
            <a:ext cx="730440" cy="1398960"/>
          </a:xfrm>
          <a:prstGeom prst="rect">
            <a:avLst/>
          </a:prstGeom>
          <a:noFill/>
          <a:ln w="38160">
            <a:solidFill>
              <a:srgbClr val="fc0d00"/>
            </a:solidFill>
            <a:prstDash val="dashDot"/>
            <a:round/>
          </a:ln>
        </p:spPr>
        <p:style>
          <a:lnRef idx="0"/>
          <a:fillRef idx="0"/>
          <a:effectRef idx="0"/>
          <a:fontRef idx="minor"/>
        </p:style>
      </p:sp>
      <p:pic>
        <p:nvPicPr>
          <p:cNvPr id="229" name="Google Shape;342;p20" descr=""/>
          <p:cNvPicPr/>
          <p:nvPr/>
        </p:nvPicPr>
        <p:blipFill>
          <a:blip r:embed="rId5"/>
          <a:stretch/>
        </p:blipFill>
        <p:spPr>
          <a:xfrm>
            <a:off x="7772400" y="1153800"/>
            <a:ext cx="1389240" cy="1131120"/>
          </a:xfrm>
          <a:prstGeom prst="rect">
            <a:avLst/>
          </a:prstGeom>
          <a:ln>
            <a:noFill/>
          </a:ln>
        </p:spPr>
      </p:pic>
      <p:sp>
        <p:nvSpPr>
          <p:cNvPr id="230" name="CustomShape 6"/>
          <p:cNvSpPr/>
          <p:nvPr/>
        </p:nvSpPr>
        <p:spPr>
          <a:xfrm>
            <a:off x="5251680" y="1124280"/>
            <a:ext cx="2245320" cy="4086720"/>
          </a:xfrm>
          <a:prstGeom prst="rect">
            <a:avLst/>
          </a:prstGeom>
          <a:noFill/>
          <a:ln w="38160">
            <a:solidFill>
              <a:srgbClr val="fc0d00"/>
            </a:solidFill>
            <a:prstDash val="dashDot"/>
            <a:round/>
          </a:ln>
        </p:spPr>
        <p:style>
          <a:lnRef idx="0"/>
          <a:fillRef idx="0"/>
          <a:effectRef idx="0"/>
          <a:fontRef idx="minor"/>
        </p:style>
      </p:sp>
      <p:pic>
        <p:nvPicPr>
          <p:cNvPr id="231" name="Google Shape;344;p20" descr=""/>
          <p:cNvPicPr/>
          <p:nvPr/>
        </p:nvPicPr>
        <p:blipFill>
          <a:blip r:embed="rId6"/>
          <a:stretch/>
        </p:blipFill>
        <p:spPr>
          <a:xfrm rot="11608800">
            <a:off x="3546360" y="1819800"/>
            <a:ext cx="1211760" cy="637200"/>
          </a:xfrm>
          <a:prstGeom prst="rect">
            <a:avLst/>
          </a:prstGeom>
          <a:ln>
            <a:noFill/>
          </a:ln>
        </p:spPr>
      </p:pic>
      <p:sp>
        <p:nvSpPr>
          <p:cNvPr id="232" name="CustomShape 7"/>
          <p:cNvSpPr/>
          <p:nvPr/>
        </p:nvSpPr>
        <p:spPr>
          <a:xfrm>
            <a:off x="7712640" y="3383280"/>
            <a:ext cx="2001600" cy="125028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500" spc="-1" strike="noStrike">
                <a:solidFill>
                  <a:srgbClr val="404040"/>
                </a:solidFill>
                <a:latin typeface="Times New Roman"/>
                <a:ea typeface="Times New Roman"/>
              </a:rPr>
              <a:t>Il existe des relations étroites entre le produit intérieur brut (GDP) et l'accès à Internet </a:t>
            </a:r>
            <a:endParaRPr b="0" lang="fr-FR" sz="1500" spc="-1" strike="noStrike">
              <a:latin typeface="Arial"/>
            </a:endParaRPr>
          </a:p>
        </p:txBody>
      </p:sp>
      <p:sp>
        <p:nvSpPr>
          <p:cNvPr id="233" name="CustomShape 8"/>
          <p:cNvSpPr/>
          <p:nvPr/>
        </p:nvSpPr>
        <p:spPr>
          <a:xfrm>
            <a:off x="1445760" y="5176080"/>
            <a:ext cx="7679880" cy="5418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endParaRPr b="0" lang="fr-FR" sz="1800" spc="-1" strike="noStrike">
              <a:latin typeface="Arial"/>
            </a:endParaRPr>
          </a:p>
          <a:p>
            <a:pPr>
              <a:lnSpc>
                <a:spcPct val="100000"/>
              </a:lnSpc>
              <a:spcBef>
                <a:spcPts val="575"/>
              </a:spcBef>
              <a:tabLst>
                <a:tab algn="l" pos="0"/>
              </a:tabLst>
            </a:pPr>
            <a:r>
              <a:rPr b="1" lang="en-US" sz="800" spc="-1" strike="noStrike">
                <a:solidFill>
                  <a:srgbClr val="404040"/>
                </a:solidFill>
                <a:latin typeface="Times New Roman"/>
                <a:ea typeface="Times New Roman"/>
              </a:rPr>
              <a:t>T.NET.USER.P2 : </a:t>
            </a:r>
            <a:r>
              <a:rPr b="0" lang="en-US" sz="800" spc="-1" strike="noStrike">
                <a:solidFill>
                  <a:srgbClr val="404040"/>
                </a:solidFill>
                <a:latin typeface="Times New Roman"/>
                <a:ea typeface="Times New Roman"/>
              </a:rPr>
              <a:t>Internet users (per 100 people),</a:t>
            </a:r>
            <a:r>
              <a:rPr b="1" lang="en-US" sz="800" spc="-1" strike="noStrike">
                <a:solidFill>
                  <a:srgbClr val="404040"/>
                </a:solidFill>
                <a:latin typeface="Times New Roman"/>
                <a:ea typeface="Times New Roman"/>
              </a:rPr>
              <a:t> NY.GDP.PCAP.CD: </a:t>
            </a:r>
            <a:r>
              <a:rPr b="0" lang="en-US" sz="800" spc="-1" strike="noStrike">
                <a:solidFill>
                  <a:srgbClr val="404040"/>
                </a:solidFill>
                <a:latin typeface="Times New Roman"/>
                <a:ea typeface="Times New Roman"/>
              </a:rPr>
              <a:t>GDP per capita (current US$) </a:t>
            </a:r>
            <a:r>
              <a:rPr b="1" lang="en-US" sz="800" spc="-1" strike="noStrike">
                <a:solidFill>
                  <a:srgbClr val="404040"/>
                </a:solidFill>
                <a:latin typeface="Times New Roman"/>
                <a:ea typeface="Times New Roman"/>
              </a:rPr>
              <a:t>, NY.GDP.PCAP.PP.CD : </a:t>
            </a:r>
            <a:r>
              <a:rPr b="0" lang="en-US" sz="800" spc="-1" strike="noStrike">
                <a:solidFill>
                  <a:srgbClr val="404040"/>
                </a:solidFill>
                <a:latin typeface="Times New Roman"/>
                <a:ea typeface="Times New Roman"/>
              </a:rPr>
              <a:t>GDP per capita, PPP (current international $) </a:t>
            </a:r>
            <a:endParaRPr b="0" lang="fr-FR" sz="800" spc="-1" strike="noStrike">
              <a:latin typeface="Arial"/>
            </a:endParaRPr>
          </a:p>
          <a:p>
            <a:pPr>
              <a:lnSpc>
                <a:spcPct val="100000"/>
              </a:lnSpc>
              <a:tabLst>
                <a:tab algn="l" pos="0"/>
              </a:tabLst>
            </a:pPr>
            <a:r>
              <a:rPr b="0" lang="en-US" sz="1000" spc="-1" strike="noStrike">
                <a:solidFill>
                  <a:srgbClr val="404040"/>
                </a:solidFill>
                <a:latin typeface="Times New Roman"/>
                <a:ea typeface="Times New Roman"/>
              </a:rPr>
              <a:t> </a:t>
            </a:r>
            <a:r>
              <a:rPr b="0" lang="en-US" sz="1000" spc="-1" strike="noStrike">
                <a:solidFill>
                  <a:srgbClr val="c99c00"/>
                </a:solidFill>
                <a:latin typeface="Times New Roman"/>
                <a:ea typeface="Times New Roman"/>
              </a:rPr>
              <a:t> </a:t>
            </a:r>
            <a:endParaRPr b="0" lang="fr-FR" sz="1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235"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400" spc="-1" strike="noStrike">
                <a:solidFill>
                  <a:srgbClr val="ffffff"/>
                </a:solidFill>
                <a:latin typeface="Times New Roman"/>
                <a:ea typeface="Times New Roman"/>
              </a:rPr>
              <a:t>4.2 Analyse de l'évolution des indicateurs par pays: 2013 Vs 2010 </a:t>
            </a:r>
            <a:endParaRPr b="0" lang="fr-FR" sz="2400" spc="-1" strike="noStrike">
              <a:latin typeface="Arial"/>
            </a:endParaRPr>
          </a:p>
        </p:txBody>
      </p:sp>
      <p:sp>
        <p:nvSpPr>
          <p:cNvPr id="236" name="CustomShape 3"/>
          <p:cNvSpPr/>
          <p:nvPr/>
        </p:nvSpPr>
        <p:spPr>
          <a:xfrm>
            <a:off x="5186160" y="4803840"/>
            <a:ext cx="179640" cy="426240"/>
          </a:xfrm>
          <a:prstGeom prst="rect">
            <a:avLst/>
          </a:prstGeom>
          <a:noFill/>
          <a:ln>
            <a:noFill/>
          </a:ln>
        </p:spPr>
        <p:style>
          <a:lnRef idx="0"/>
          <a:fillRef idx="0"/>
          <a:effectRef idx="0"/>
          <a:fontRef idx="minor"/>
        </p:style>
      </p:sp>
      <p:sp>
        <p:nvSpPr>
          <p:cNvPr id="237" name="CustomShape 4"/>
          <p:cNvSpPr/>
          <p:nvPr/>
        </p:nvSpPr>
        <p:spPr>
          <a:xfrm>
            <a:off x="0" y="5120640"/>
            <a:ext cx="9713160" cy="6192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0" lang="en-US" sz="1000" spc="-1" strike="noStrike">
                <a:solidFill>
                  <a:srgbClr val="fc5c00"/>
                </a:solidFill>
                <a:latin typeface="Times New Roman"/>
                <a:ea typeface="Times New Roman"/>
              </a:rPr>
              <a:t>SP.POP.GROW: Population growth </a:t>
            </a:r>
            <a:endParaRPr b="0" lang="fr-FR" sz="1000" spc="-1" strike="noStrike">
              <a:latin typeface="Arial"/>
            </a:endParaRPr>
          </a:p>
          <a:p>
            <a:pPr algn="ctr">
              <a:lnSpc>
                <a:spcPct val="100000"/>
              </a:lnSpc>
              <a:tabLst>
                <a:tab algn="l" pos="0"/>
              </a:tabLst>
            </a:pPr>
            <a:r>
              <a:rPr b="0" lang="en-US" sz="1000" spc="-1" strike="noStrike">
                <a:solidFill>
                  <a:srgbClr val="18a303"/>
                </a:solidFill>
                <a:latin typeface="Times New Roman"/>
                <a:ea typeface="Times New Roman"/>
              </a:rPr>
              <a:t>SP.TER.TOTL.IN: Population age for tert. edu</a:t>
            </a:r>
            <a:endParaRPr b="0" lang="fr-FR" sz="1000" spc="-1" strike="noStrike">
              <a:latin typeface="Arial"/>
            </a:endParaRPr>
          </a:p>
        </p:txBody>
      </p:sp>
      <p:sp>
        <p:nvSpPr>
          <p:cNvPr id="238" name="CustomShape 5"/>
          <p:cNvSpPr/>
          <p:nvPr/>
        </p:nvSpPr>
        <p:spPr>
          <a:xfrm>
            <a:off x="44640" y="1190160"/>
            <a:ext cx="4753800" cy="48240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1400" spc="-1" strike="noStrike">
                <a:solidFill>
                  <a:srgbClr val="000000"/>
                </a:solidFill>
                <a:latin typeface="Times New Roman"/>
                <a:ea typeface="Times New Roman"/>
              </a:rPr>
              <a:t>Top 25  des pays avec la plus forte croissance démographique (en pourcentage)</a:t>
            </a:r>
            <a:endParaRPr b="0" lang="fr-FR" sz="1400" spc="-1" strike="noStrike">
              <a:latin typeface="Arial"/>
            </a:endParaRPr>
          </a:p>
        </p:txBody>
      </p:sp>
      <p:sp>
        <p:nvSpPr>
          <p:cNvPr id="239" name="CustomShape 6"/>
          <p:cNvSpPr/>
          <p:nvPr/>
        </p:nvSpPr>
        <p:spPr>
          <a:xfrm>
            <a:off x="5317200" y="1118160"/>
            <a:ext cx="4230360" cy="67896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1400" spc="-1" strike="noStrike">
                <a:solidFill>
                  <a:srgbClr val="000000"/>
                </a:solidFill>
                <a:latin typeface="Times New Roman"/>
                <a:ea typeface="Times New Roman"/>
              </a:rPr>
              <a:t>Top 25  pays dont la population en âge d'étudier dans l'enseignement supérieur est la plus élevée</a:t>
            </a:r>
            <a:endParaRPr b="0" lang="fr-FR" sz="1400" spc="-1" strike="noStrike">
              <a:latin typeface="Arial"/>
            </a:endParaRPr>
          </a:p>
        </p:txBody>
      </p:sp>
      <p:pic>
        <p:nvPicPr>
          <p:cNvPr id="240" name="Google Shape;357;p22" descr=""/>
          <p:cNvPicPr/>
          <p:nvPr/>
        </p:nvPicPr>
        <p:blipFill>
          <a:blip r:embed="rId1"/>
          <a:stretch/>
        </p:blipFill>
        <p:spPr>
          <a:xfrm>
            <a:off x="5061960" y="1848240"/>
            <a:ext cx="4651920" cy="3040920"/>
          </a:xfrm>
          <a:prstGeom prst="rect">
            <a:avLst/>
          </a:prstGeom>
          <a:ln>
            <a:noFill/>
          </a:ln>
        </p:spPr>
      </p:pic>
      <p:pic>
        <p:nvPicPr>
          <p:cNvPr id="241" name="Google Shape;358;p22" descr=""/>
          <p:cNvPicPr/>
          <p:nvPr/>
        </p:nvPicPr>
        <p:blipFill>
          <a:blip r:embed="rId2"/>
          <a:stretch/>
        </p:blipFill>
        <p:spPr>
          <a:xfrm>
            <a:off x="355680" y="1828800"/>
            <a:ext cx="4420440" cy="30153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243"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4.2 Analyse de l'évolution des indicateurs par pays: 2013 Vs 2010 </a:t>
            </a:r>
            <a:endParaRPr b="0" lang="fr-FR" sz="2400" spc="-1" strike="noStrike">
              <a:latin typeface="Arial"/>
            </a:endParaRPr>
          </a:p>
        </p:txBody>
      </p:sp>
      <p:sp>
        <p:nvSpPr>
          <p:cNvPr id="244" name="CustomShape 3"/>
          <p:cNvSpPr/>
          <p:nvPr/>
        </p:nvSpPr>
        <p:spPr>
          <a:xfrm>
            <a:off x="5186160" y="4803840"/>
            <a:ext cx="179640" cy="426240"/>
          </a:xfrm>
          <a:prstGeom prst="rect">
            <a:avLst/>
          </a:prstGeom>
          <a:noFill/>
          <a:ln>
            <a:noFill/>
          </a:ln>
        </p:spPr>
        <p:style>
          <a:lnRef idx="0"/>
          <a:fillRef idx="0"/>
          <a:effectRef idx="0"/>
          <a:fontRef idx="minor"/>
        </p:style>
      </p:sp>
      <p:sp>
        <p:nvSpPr>
          <p:cNvPr id="245" name="CustomShape 4"/>
          <p:cNvSpPr/>
          <p:nvPr/>
        </p:nvSpPr>
        <p:spPr>
          <a:xfrm>
            <a:off x="182880" y="4885200"/>
            <a:ext cx="9896040" cy="7790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575"/>
              </a:spcBef>
              <a:tabLst>
                <a:tab algn="l" pos="0"/>
              </a:tabLst>
            </a:pPr>
            <a:r>
              <a:rPr b="0" lang="en-US" sz="1000" spc="-1" strike="noStrike">
                <a:solidFill>
                  <a:srgbClr val="0369a3"/>
                </a:solidFill>
                <a:latin typeface="Times New Roman"/>
                <a:ea typeface="Times New Roman"/>
              </a:rPr>
              <a:t>T.NET.USER.P2 : Internet users</a:t>
            </a:r>
            <a:endParaRPr b="0" lang="fr-FR" sz="1000" spc="-1" strike="noStrike">
              <a:latin typeface="Arial"/>
            </a:endParaRPr>
          </a:p>
          <a:p>
            <a:pPr algn="ctr">
              <a:lnSpc>
                <a:spcPct val="100000"/>
              </a:lnSpc>
              <a:tabLst>
                <a:tab algn="l" pos="0"/>
              </a:tabLst>
            </a:pPr>
            <a:r>
              <a:rPr b="0" lang="en-US" sz="1000" spc="-1" strike="noStrike">
                <a:solidFill>
                  <a:srgbClr val="c99c00"/>
                </a:solidFill>
                <a:latin typeface="Times New Roman"/>
                <a:ea typeface="Times New Roman"/>
              </a:rPr>
              <a:t>NY.GDP.PCAP.CD: GDP per capita</a:t>
            </a:r>
            <a:endParaRPr b="0" lang="fr-FR" sz="1000" spc="-1" strike="noStrike">
              <a:latin typeface="Arial"/>
            </a:endParaRPr>
          </a:p>
        </p:txBody>
      </p:sp>
      <p:sp>
        <p:nvSpPr>
          <p:cNvPr id="246" name="CustomShape 5"/>
          <p:cNvSpPr/>
          <p:nvPr/>
        </p:nvSpPr>
        <p:spPr>
          <a:xfrm>
            <a:off x="182880" y="1150920"/>
            <a:ext cx="4570920" cy="45216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1300" spc="-1" strike="noStrike">
                <a:solidFill>
                  <a:srgbClr val="000000"/>
                </a:solidFill>
                <a:latin typeface="Times New Roman"/>
                <a:ea typeface="Times New Roman"/>
              </a:rPr>
              <a:t>Top 25  pays  avec le plus d'accès à Internet </a:t>
            </a:r>
            <a:endParaRPr b="0" lang="fr-FR" sz="1300" spc="-1" strike="noStrike">
              <a:latin typeface="Arial"/>
            </a:endParaRPr>
          </a:p>
        </p:txBody>
      </p:sp>
      <p:sp>
        <p:nvSpPr>
          <p:cNvPr id="247" name="CustomShape 6"/>
          <p:cNvSpPr/>
          <p:nvPr/>
        </p:nvSpPr>
        <p:spPr>
          <a:xfrm>
            <a:off x="4846320" y="1150920"/>
            <a:ext cx="4845240" cy="45216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1300" spc="-1" strike="noStrike">
                <a:solidFill>
                  <a:srgbClr val="000000"/>
                </a:solidFill>
                <a:latin typeface="Times New Roman"/>
                <a:ea typeface="Times New Roman"/>
              </a:rPr>
              <a:t>Top 25  pays vingt pays avec le plus grand GDP per capita</a:t>
            </a:r>
            <a:endParaRPr b="0" lang="fr-FR" sz="1300" spc="-1" strike="noStrike">
              <a:latin typeface="Arial"/>
            </a:endParaRPr>
          </a:p>
        </p:txBody>
      </p:sp>
      <p:pic>
        <p:nvPicPr>
          <p:cNvPr id="248" name="Google Shape;369;p21" descr=""/>
          <p:cNvPicPr/>
          <p:nvPr/>
        </p:nvPicPr>
        <p:blipFill>
          <a:blip r:embed="rId1"/>
          <a:stretch/>
        </p:blipFill>
        <p:spPr>
          <a:xfrm>
            <a:off x="182880" y="1554480"/>
            <a:ext cx="4609800" cy="3066480"/>
          </a:xfrm>
          <a:prstGeom prst="rect">
            <a:avLst/>
          </a:prstGeom>
          <a:ln>
            <a:noFill/>
          </a:ln>
        </p:spPr>
      </p:pic>
      <p:pic>
        <p:nvPicPr>
          <p:cNvPr id="249" name="Google Shape;370;p21" descr=""/>
          <p:cNvPicPr/>
          <p:nvPr/>
        </p:nvPicPr>
        <p:blipFill>
          <a:blip r:embed="rId2"/>
          <a:stretch/>
        </p:blipFill>
        <p:spPr>
          <a:xfrm>
            <a:off x="4958640" y="1576080"/>
            <a:ext cx="4367160" cy="30862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251"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4.3 Modèle pour identifier pays avec le plus grand potentiel</a:t>
            </a:r>
            <a:endParaRPr b="0" lang="fr-FR" sz="2400" spc="-1" strike="noStrike">
              <a:latin typeface="Arial"/>
            </a:endParaRPr>
          </a:p>
        </p:txBody>
      </p:sp>
      <p:sp>
        <p:nvSpPr>
          <p:cNvPr id="252" name="CustomShape 3"/>
          <p:cNvSpPr/>
          <p:nvPr/>
        </p:nvSpPr>
        <p:spPr>
          <a:xfrm>
            <a:off x="5186160" y="4803840"/>
            <a:ext cx="179640" cy="426240"/>
          </a:xfrm>
          <a:prstGeom prst="rect">
            <a:avLst/>
          </a:prstGeom>
          <a:noFill/>
          <a:ln>
            <a:noFill/>
          </a:ln>
        </p:spPr>
        <p:style>
          <a:lnRef idx="0"/>
          <a:fillRef idx="0"/>
          <a:effectRef idx="0"/>
          <a:fontRef idx="minor"/>
        </p:style>
      </p:sp>
      <p:sp>
        <p:nvSpPr>
          <p:cNvPr id="253" name="CustomShape 4"/>
          <p:cNvSpPr/>
          <p:nvPr/>
        </p:nvSpPr>
        <p:spPr>
          <a:xfrm>
            <a:off x="314280" y="4156560"/>
            <a:ext cx="9645120" cy="132948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575"/>
              </a:spcBef>
              <a:tabLst>
                <a:tab algn="l" pos="0"/>
              </a:tabLst>
            </a:pPr>
            <a:r>
              <a:rPr b="1" lang="en-US" sz="900" spc="-1" strike="noStrike">
                <a:solidFill>
                  <a:srgbClr val="0369a3"/>
                </a:solidFill>
                <a:latin typeface="Times New Roman"/>
                <a:ea typeface="Times New Roman"/>
              </a:rPr>
              <a:t>IT.NET.USER.P2 : Internet users (per 100 people)</a:t>
            </a:r>
            <a:endParaRPr b="0" lang="fr-FR" sz="900" spc="-1" strike="noStrike">
              <a:latin typeface="Arial"/>
            </a:endParaRPr>
          </a:p>
          <a:p>
            <a:pPr algn="ctr">
              <a:lnSpc>
                <a:spcPct val="100000"/>
              </a:lnSpc>
              <a:tabLst>
                <a:tab algn="l" pos="0"/>
              </a:tabLst>
            </a:pPr>
            <a:r>
              <a:rPr b="1" lang="en-US" sz="900" spc="-1" strike="noStrike">
                <a:solidFill>
                  <a:srgbClr val="e06666"/>
                </a:solidFill>
                <a:latin typeface="Times New Roman"/>
                <a:ea typeface="Times New Roman"/>
              </a:rPr>
              <a:t>NY.GDP.PCAP.CD: GDP per capita (current US$ </a:t>
            </a:r>
            <a:endParaRPr b="0" lang="fr-FR" sz="900" spc="-1" strike="noStrike">
              <a:latin typeface="Arial"/>
            </a:endParaRPr>
          </a:p>
          <a:p>
            <a:pPr algn="ctr">
              <a:lnSpc>
                <a:spcPct val="100000"/>
              </a:lnSpc>
              <a:tabLst>
                <a:tab algn="l" pos="0"/>
              </a:tabLst>
            </a:pPr>
            <a:r>
              <a:rPr b="1" lang="en-US" sz="900" spc="-1" strike="noStrike">
                <a:solidFill>
                  <a:srgbClr val="e06666"/>
                </a:solidFill>
                <a:latin typeface="Times New Roman"/>
                <a:ea typeface="Times New Roman"/>
              </a:rPr>
              <a:t>NY.GDP.PCAP.PP.CD : GDP per capita, PPP (current international $) </a:t>
            </a:r>
            <a:endParaRPr b="0" lang="fr-FR" sz="900" spc="-1" strike="noStrike">
              <a:latin typeface="Arial"/>
            </a:endParaRPr>
          </a:p>
          <a:p>
            <a:pPr algn="ctr">
              <a:lnSpc>
                <a:spcPct val="100000"/>
              </a:lnSpc>
              <a:tabLst>
                <a:tab algn="l" pos="0"/>
              </a:tabLst>
            </a:pPr>
            <a:r>
              <a:rPr b="1" lang="en-US" sz="900" spc="-1" strike="noStrike">
                <a:solidFill>
                  <a:srgbClr val="674ea7"/>
                </a:solidFill>
                <a:latin typeface="Times New Roman"/>
                <a:ea typeface="Times New Roman"/>
              </a:rPr>
              <a:t>SP.POP.GROW: Population growth (annual %)</a:t>
            </a:r>
            <a:endParaRPr b="0" lang="fr-FR" sz="900" spc="-1" strike="noStrike">
              <a:latin typeface="Arial"/>
            </a:endParaRPr>
          </a:p>
          <a:p>
            <a:pPr algn="ctr">
              <a:lnSpc>
                <a:spcPct val="100000"/>
              </a:lnSpc>
              <a:tabLst>
                <a:tab algn="l" pos="0"/>
              </a:tabLst>
            </a:pPr>
            <a:r>
              <a:rPr b="1" lang="en-US" sz="900" spc="-1" strike="noStrike">
                <a:solidFill>
                  <a:srgbClr val="674ea7"/>
                </a:solidFill>
                <a:latin typeface="Times New Roman"/>
                <a:ea typeface="Times New Roman"/>
              </a:rPr>
              <a:t>SP.TER.TOTL.IN: Population of the official age for tertiary education, both sexes (number) </a:t>
            </a:r>
            <a:endParaRPr b="0" lang="fr-FR" sz="900" spc="-1" strike="noStrike">
              <a:latin typeface="Arial"/>
            </a:endParaRPr>
          </a:p>
          <a:p>
            <a:pPr algn="ctr">
              <a:lnSpc>
                <a:spcPct val="100000"/>
              </a:lnSpc>
              <a:tabLst>
                <a:tab algn="l" pos="0"/>
              </a:tabLst>
            </a:pPr>
            <a:r>
              <a:rPr b="1" lang="en-US" sz="900" spc="-1" strike="noStrike">
                <a:solidFill>
                  <a:srgbClr val="674ea7"/>
                </a:solidFill>
                <a:latin typeface="Times New Roman"/>
                <a:ea typeface="Times New Roman"/>
              </a:rPr>
              <a:t>SP.POP.TOTL: Population, total </a:t>
            </a:r>
            <a:r>
              <a:rPr b="0" lang="en-US" sz="1000" spc="-1" strike="noStrike">
                <a:solidFill>
                  <a:srgbClr val="674ea7"/>
                </a:solidFill>
                <a:latin typeface="Times New Roman"/>
                <a:ea typeface="Times New Roman"/>
              </a:rPr>
              <a:t> </a:t>
            </a:r>
            <a:r>
              <a:rPr b="0" lang="en-US" sz="1000" spc="-1" strike="noStrike">
                <a:solidFill>
                  <a:srgbClr val="351c75"/>
                </a:solidFill>
                <a:latin typeface="Times New Roman"/>
                <a:ea typeface="Times New Roman"/>
              </a:rPr>
              <a:t> </a:t>
            </a:r>
            <a:endParaRPr b="0" lang="fr-FR" sz="1000" spc="-1" strike="noStrike">
              <a:latin typeface="Arial"/>
            </a:endParaRPr>
          </a:p>
        </p:txBody>
      </p:sp>
      <p:sp>
        <p:nvSpPr>
          <p:cNvPr id="254" name="CustomShape 5"/>
          <p:cNvSpPr/>
          <p:nvPr/>
        </p:nvSpPr>
        <p:spPr>
          <a:xfrm>
            <a:off x="1645920" y="2580120"/>
            <a:ext cx="2627280" cy="3657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200" spc="-1" strike="noStrike">
                <a:solidFill>
                  <a:srgbClr val="3c78d8"/>
                </a:solidFill>
                <a:latin typeface="Times New Roman"/>
                <a:ea typeface="Times New Roman"/>
              </a:rPr>
              <a:t>Accès à l'apprentissage en ligne</a:t>
            </a:r>
            <a:endParaRPr b="0" lang="fr-FR" sz="1200" spc="-1" strike="noStrike">
              <a:latin typeface="Arial"/>
            </a:endParaRPr>
          </a:p>
        </p:txBody>
      </p:sp>
      <p:sp>
        <p:nvSpPr>
          <p:cNvPr id="255" name="CustomShape 6"/>
          <p:cNvSpPr/>
          <p:nvPr/>
        </p:nvSpPr>
        <p:spPr>
          <a:xfrm>
            <a:off x="4541400" y="2531520"/>
            <a:ext cx="2504160" cy="91332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200" spc="-1" strike="noStrike">
                <a:solidFill>
                  <a:srgbClr val="e06666"/>
                </a:solidFill>
                <a:latin typeface="Times New Roman"/>
                <a:ea typeface="Times New Roman"/>
              </a:rPr>
              <a:t>Indicateur économique  </a:t>
            </a:r>
            <a:endParaRPr b="0" lang="fr-FR" sz="1200" spc="-1" strike="noStrike">
              <a:latin typeface="Arial"/>
            </a:endParaRPr>
          </a:p>
          <a:p>
            <a:pPr algn="ctr">
              <a:lnSpc>
                <a:spcPct val="100000"/>
              </a:lnSpc>
              <a:tabLst>
                <a:tab algn="l" pos="0"/>
              </a:tabLst>
            </a:pPr>
            <a:r>
              <a:rPr b="1" lang="en-US" sz="1200" spc="-1" strike="noStrike">
                <a:solidFill>
                  <a:srgbClr val="e06666"/>
                </a:solidFill>
                <a:latin typeface="Times New Roman"/>
                <a:ea typeface="Times New Roman"/>
              </a:rPr>
              <a:t>(produit intérieur brut (PIB))</a:t>
            </a:r>
            <a:endParaRPr b="0" lang="fr-FR" sz="1200" spc="-1" strike="noStrike">
              <a:latin typeface="Arial"/>
            </a:endParaRPr>
          </a:p>
          <a:p>
            <a:pPr algn="ctr">
              <a:lnSpc>
                <a:spcPct val="100000"/>
              </a:lnSpc>
              <a:tabLst>
                <a:tab algn="l" pos="0"/>
              </a:tabLst>
            </a:pPr>
            <a:r>
              <a:rPr b="1" lang="en-US" sz="1200" spc="-1" strike="noStrike">
                <a:solidFill>
                  <a:srgbClr val="e06666"/>
                </a:solidFill>
                <a:latin typeface="Times New Roman"/>
                <a:ea typeface="Times New Roman"/>
              </a:rPr>
              <a:t>Mesure du niveau de vie </a:t>
            </a:r>
            <a:endParaRPr b="0" lang="fr-FR" sz="1200" spc="-1" strike="noStrike">
              <a:latin typeface="Arial"/>
            </a:endParaRPr>
          </a:p>
          <a:p>
            <a:pPr algn="ctr">
              <a:lnSpc>
                <a:spcPct val="100000"/>
              </a:lnSpc>
              <a:tabLst>
                <a:tab algn="l" pos="0"/>
              </a:tabLst>
            </a:pPr>
            <a:r>
              <a:rPr b="1" lang="en-US" sz="1200" spc="-1" strike="noStrike">
                <a:solidFill>
                  <a:srgbClr val="e06666"/>
                </a:solidFill>
                <a:latin typeface="Times New Roman"/>
                <a:ea typeface="Times New Roman"/>
              </a:rPr>
              <a:t>(pouvoir d'achat) </a:t>
            </a:r>
            <a:endParaRPr b="0" lang="fr-FR" sz="1200" spc="-1" strike="noStrike">
              <a:latin typeface="Arial"/>
            </a:endParaRPr>
          </a:p>
        </p:txBody>
      </p:sp>
      <p:sp>
        <p:nvSpPr>
          <p:cNvPr id="256" name="CustomShape 7"/>
          <p:cNvSpPr/>
          <p:nvPr/>
        </p:nvSpPr>
        <p:spPr>
          <a:xfrm>
            <a:off x="7443000" y="2593800"/>
            <a:ext cx="2504160" cy="54828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200" spc="-1" strike="noStrike">
                <a:solidFill>
                  <a:srgbClr val="674ea7"/>
                </a:solidFill>
                <a:latin typeface="Times New Roman"/>
                <a:ea typeface="Times New Roman"/>
              </a:rPr>
              <a:t>Informations démographiques</a:t>
            </a:r>
            <a:endParaRPr b="0" lang="fr-FR" sz="1200" spc="-1" strike="noStrike">
              <a:latin typeface="Arial"/>
            </a:endParaRPr>
          </a:p>
          <a:p>
            <a:pPr algn="ctr">
              <a:lnSpc>
                <a:spcPct val="100000"/>
              </a:lnSpc>
              <a:tabLst>
                <a:tab algn="l" pos="0"/>
              </a:tabLst>
            </a:pPr>
            <a:r>
              <a:rPr b="1" lang="en-US" sz="1200" spc="-1" strike="noStrike">
                <a:solidFill>
                  <a:srgbClr val="674ea7"/>
                </a:solidFill>
                <a:latin typeface="Times New Roman"/>
                <a:ea typeface="Times New Roman"/>
              </a:rPr>
              <a:t>(population cible)</a:t>
            </a:r>
            <a:endParaRPr b="0" lang="fr-FR" sz="1200" spc="-1" strike="noStrike">
              <a:latin typeface="Arial"/>
            </a:endParaRPr>
          </a:p>
        </p:txBody>
      </p:sp>
      <p:grpSp>
        <p:nvGrpSpPr>
          <p:cNvPr id="257" name="Group 8"/>
          <p:cNvGrpSpPr/>
          <p:nvPr/>
        </p:nvGrpSpPr>
        <p:grpSpPr>
          <a:xfrm>
            <a:off x="1694880" y="1829160"/>
            <a:ext cx="2503800" cy="763920"/>
            <a:chOff x="1694880" y="1829160"/>
            <a:chExt cx="2503800" cy="763920"/>
          </a:xfrm>
        </p:grpSpPr>
        <p:sp>
          <p:nvSpPr>
            <p:cNvPr id="258" name="CustomShape 9"/>
            <p:cNvSpPr/>
            <p:nvPr/>
          </p:nvSpPr>
          <p:spPr>
            <a:xfrm>
              <a:off x="1694880" y="1829160"/>
              <a:ext cx="2503800" cy="763920"/>
            </a:xfrm>
            <a:prstGeom prst="rect">
              <a:avLst/>
            </a:prstGeom>
            <a:solidFill>
              <a:srgbClr val="6d9eeb"/>
            </a:solidFill>
            <a:ln w="9360">
              <a:solidFill>
                <a:schemeClr val="dk2"/>
              </a:solidFill>
              <a:round/>
            </a:ln>
          </p:spPr>
          <p:style>
            <a:lnRef idx="0"/>
            <a:fillRef idx="0"/>
            <a:effectRef idx="0"/>
            <a:fontRef idx="minor"/>
          </p:style>
        </p:sp>
        <p:sp>
          <p:nvSpPr>
            <p:cNvPr id="259" name="CustomShape 10"/>
            <p:cNvSpPr/>
            <p:nvPr/>
          </p:nvSpPr>
          <p:spPr>
            <a:xfrm>
              <a:off x="1694880" y="1978920"/>
              <a:ext cx="2444760" cy="3657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200" spc="-1" strike="noStrike">
                  <a:solidFill>
                    <a:srgbClr val="ffffff"/>
                  </a:solidFill>
                  <a:latin typeface="Times New Roman"/>
                  <a:ea typeface="Times New Roman"/>
                </a:rPr>
                <a:t>IT.NET.USER.P2</a:t>
              </a:r>
              <a:endParaRPr b="0" lang="fr-FR" sz="1200" spc="-1" strike="noStrike">
                <a:latin typeface="Arial"/>
              </a:endParaRPr>
            </a:p>
          </p:txBody>
        </p:sp>
      </p:grpSp>
      <p:grpSp>
        <p:nvGrpSpPr>
          <p:cNvPr id="260" name="Group 11"/>
          <p:cNvGrpSpPr/>
          <p:nvPr/>
        </p:nvGrpSpPr>
        <p:grpSpPr>
          <a:xfrm>
            <a:off x="4553280" y="1783080"/>
            <a:ext cx="2503800" cy="810000"/>
            <a:chOff x="4553280" y="1783080"/>
            <a:chExt cx="2503800" cy="810000"/>
          </a:xfrm>
        </p:grpSpPr>
        <p:sp>
          <p:nvSpPr>
            <p:cNvPr id="261" name="CustomShape 12"/>
            <p:cNvSpPr/>
            <p:nvPr/>
          </p:nvSpPr>
          <p:spPr>
            <a:xfrm>
              <a:off x="4553280" y="1829160"/>
              <a:ext cx="2503800" cy="763920"/>
            </a:xfrm>
            <a:prstGeom prst="rect">
              <a:avLst/>
            </a:prstGeom>
            <a:solidFill>
              <a:srgbClr val="e06666"/>
            </a:solidFill>
            <a:ln w="9360">
              <a:solidFill>
                <a:srgbClr val="e06666"/>
              </a:solidFill>
              <a:round/>
            </a:ln>
          </p:spPr>
          <p:style>
            <a:lnRef idx="0"/>
            <a:fillRef idx="0"/>
            <a:effectRef idx="0"/>
            <a:fontRef idx="minor"/>
          </p:style>
        </p:sp>
        <p:sp>
          <p:nvSpPr>
            <p:cNvPr id="262" name="CustomShape 13"/>
            <p:cNvSpPr/>
            <p:nvPr/>
          </p:nvSpPr>
          <p:spPr>
            <a:xfrm>
              <a:off x="4690080" y="1783080"/>
              <a:ext cx="2284200" cy="399960"/>
            </a:xfrm>
            <a:prstGeom prst="rect">
              <a:avLst/>
            </a:prstGeom>
            <a:noFill/>
            <a:ln>
              <a:noFill/>
            </a:ln>
          </p:spPr>
          <p:style>
            <a:lnRef idx="0"/>
            <a:fillRef idx="0"/>
            <a:effectRef idx="0"/>
            <a:fontRef idx="minor"/>
          </p:style>
        </p:sp>
      </p:grpSp>
      <p:grpSp>
        <p:nvGrpSpPr>
          <p:cNvPr id="263" name="Group 14"/>
          <p:cNvGrpSpPr/>
          <p:nvPr/>
        </p:nvGrpSpPr>
        <p:grpSpPr>
          <a:xfrm>
            <a:off x="7340760" y="1808640"/>
            <a:ext cx="2618640" cy="763920"/>
            <a:chOff x="7340760" y="1808640"/>
            <a:chExt cx="2618640" cy="763920"/>
          </a:xfrm>
        </p:grpSpPr>
        <p:sp>
          <p:nvSpPr>
            <p:cNvPr id="264" name="CustomShape 15"/>
            <p:cNvSpPr/>
            <p:nvPr/>
          </p:nvSpPr>
          <p:spPr>
            <a:xfrm>
              <a:off x="7398000" y="1808640"/>
              <a:ext cx="2503800" cy="763920"/>
            </a:xfrm>
            <a:prstGeom prst="rect">
              <a:avLst/>
            </a:prstGeom>
            <a:solidFill>
              <a:srgbClr val="8e7cc3"/>
            </a:solidFill>
            <a:ln w="9360">
              <a:solidFill>
                <a:srgbClr val="8e7cc3"/>
              </a:solidFill>
              <a:round/>
            </a:ln>
          </p:spPr>
          <p:style>
            <a:lnRef idx="0"/>
            <a:fillRef idx="0"/>
            <a:effectRef idx="0"/>
            <a:fontRef idx="minor"/>
          </p:style>
        </p:sp>
        <p:sp>
          <p:nvSpPr>
            <p:cNvPr id="265" name="CustomShape 16"/>
            <p:cNvSpPr/>
            <p:nvPr/>
          </p:nvSpPr>
          <p:spPr>
            <a:xfrm>
              <a:off x="7340760" y="1978920"/>
              <a:ext cx="2618640" cy="54828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200" spc="-1" strike="noStrike">
                  <a:solidFill>
                    <a:srgbClr val="ffffff"/>
                  </a:solidFill>
                  <a:latin typeface="Times New Roman"/>
                  <a:ea typeface="Times New Roman"/>
                </a:rPr>
                <a:t>SP.POP. GROW + </a:t>
              </a:r>
              <a:endParaRPr b="0" lang="fr-FR" sz="1200" spc="-1" strike="noStrike">
                <a:latin typeface="Arial"/>
              </a:endParaRPr>
            </a:p>
            <a:p>
              <a:pPr algn="ctr">
                <a:lnSpc>
                  <a:spcPct val="100000"/>
                </a:lnSpc>
                <a:tabLst>
                  <a:tab algn="l" pos="0"/>
                </a:tabLst>
              </a:pPr>
              <a:r>
                <a:rPr b="1" lang="en-US" sz="1200" spc="-1" strike="noStrike">
                  <a:solidFill>
                    <a:srgbClr val="ffffff"/>
                  </a:solidFill>
                  <a:latin typeface="Times New Roman"/>
                  <a:ea typeface="Times New Roman"/>
                </a:rPr>
                <a:t>SP.TER.TOTL.IN + SP.POP.TOTL</a:t>
              </a:r>
              <a:endParaRPr b="0" lang="fr-FR" sz="1200" spc="-1" strike="noStrike">
                <a:latin typeface="Arial"/>
              </a:endParaRPr>
            </a:p>
          </p:txBody>
        </p:sp>
      </p:grpSp>
      <p:sp>
        <p:nvSpPr>
          <p:cNvPr id="266" name="CustomShape 17"/>
          <p:cNvSpPr/>
          <p:nvPr/>
        </p:nvSpPr>
        <p:spPr>
          <a:xfrm>
            <a:off x="4552560" y="1977480"/>
            <a:ext cx="2814120" cy="54828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200" spc="-1" strike="noStrike">
                <a:solidFill>
                  <a:srgbClr val="ffffff"/>
                </a:solidFill>
                <a:latin typeface="Times New Roman"/>
                <a:ea typeface="Times New Roman"/>
              </a:rPr>
              <a:t>( NY.GDP.PCAP.CD + </a:t>
            </a:r>
            <a:endParaRPr b="0" lang="fr-FR" sz="1200" spc="-1" strike="noStrike">
              <a:latin typeface="Arial"/>
            </a:endParaRPr>
          </a:p>
          <a:p>
            <a:pPr algn="ctr">
              <a:lnSpc>
                <a:spcPct val="100000"/>
              </a:lnSpc>
              <a:tabLst>
                <a:tab algn="l" pos="0"/>
              </a:tabLst>
            </a:pPr>
            <a:r>
              <a:rPr b="1" lang="en-US" sz="1200" spc="-1" strike="noStrike">
                <a:solidFill>
                  <a:srgbClr val="ffffff"/>
                </a:solidFill>
                <a:latin typeface="Times New Roman"/>
                <a:ea typeface="Times New Roman"/>
              </a:rPr>
              <a:t>NY.GDP.PCAP. PP. CD ) / 2  </a:t>
            </a:r>
            <a:endParaRPr b="0" lang="fr-FR" sz="1200" spc="-1" strike="noStrike">
              <a:latin typeface="Arial"/>
            </a:endParaRPr>
          </a:p>
        </p:txBody>
      </p:sp>
      <p:sp>
        <p:nvSpPr>
          <p:cNvPr id="267" name="CustomShape 18"/>
          <p:cNvSpPr/>
          <p:nvPr/>
        </p:nvSpPr>
        <p:spPr>
          <a:xfrm>
            <a:off x="220680" y="2028240"/>
            <a:ext cx="107568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US" sz="1400" spc="-1" strike="noStrike">
                <a:solidFill>
                  <a:srgbClr val="000000"/>
                </a:solidFill>
                <a:latin typeface="Arial"/>
                <a:ea typeface="Arial"/>
              </a:rPr>
              <a:t>SCORE =</a:t>
            </a:r>
            <a:endParaRPr b="0" lang="fr-FR" sz="1400" spc="-1" strike="noStrike">
              <a:latin typeface="Arial"/>
            </a:endParaRPr>
          </a:p>
        </p:txBody>
      </p:sp>
      <p:sp>
        <p:nvSpPr>
          <p:cNvPr id="268" name="CustomShape 19"/>
          <p:cNvSpPr/>
          <p:nvPr/>
        </p:nvSpPr>
        <p:spPr>
          <a:xfrm>
            <a:off x="1062360" y="2054520"/>
            <a:ext cx="58284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US" sz="1400" spc="-1" strike="noStrike">
                <a:solidFill>
                  <a:srgbClr val="000000"/>
                </a:solidFill>
                <a:latin typeface="Arial"/>
                <a:ea typeface="Arial"/>
              </a:rPr>
              <a:t> ⅕ </a:t>
            </a:r>
            <a:r>
              <a:rPr b="1" lang="en-US" sz="1400" spc="-1" strike="noStrike">
                <a:solidFill>
                  <a:srgbClr val="000000"/>
                </a:solidFill>
                <a:latin typeface="Arial"/>
                <a:ea typeface="Arial"/>
              </a:rPr>
              <a:t>* </a:t>
            </a:r>
            <a:endParaRPr b="0" lang="fr-FR" sz="1400" spc="-1" strike="noStrike">
              <a:latin typeface="Arial"/>
            </a:endParaRPr>
          </a:p>
        </p:txBody>
      </p:sp>
      <p:sp>
        <p:nvSpPr>
          <p:cNvPr id="269" name="CustomShape 20"/>
          <p:cNvSpPr/>
          <p:nvPr/>
        </p:nvSpPr>
        <p:spPr>
          <a:xfrm>
            <a:off x="4080960" y="2011320"/>
            <a:ext cx="471960" cy="4266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600" spc="-1" strike="noStrike">
                <a:solidFill>
                  <a:srgbClr val="000000"/>
                </a:solidFill>
                <a:latin typeface="Arial"/>
                <a:ea typeface="Arial"/>
              </a:rPr>
              <a:t>+</a:t>
            </a:r>
            <a:endParaRPr b="0" lang="fr-FR" sz="1600" spc="-1" strike="noStrike">
              <a:latin typeface="Arial"/>
            </a:endParaRPr>
          </a:p>
        </p:txBody>
      </p:sp>
      <p:sp>
        <p:nvSpPr>
          <p:cNvPr id="270" name="CustomShape 21"/>
          <p:cNvSpPr/>
          <p:nvPr/>
        </p:nvSpPr>
        <p:spPr>
          <a:xfrm>
            <a:off x="6976800" y="2011320"/>
            <a:ext cx="471960" cy="4266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1600" spc="-1" strike="noStrike">
                <a:solidFill>
                  <a:srgbClr val="000000"/>
                </a:solidFill>
                <a:latin typeface="Arial"/>
                <a:ea typeface="Arial"/>
              </a:rPr>
              <a:t>+</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272"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4.5 Les 25 pays avec un fort potentiel pour acquérir les services d’Academy</a:t>
            </a:r>
            <a:endParaRPr b="0" lang="fr-FR" sz="2400" spc="-1" strike="noStrike">
              <a:latin typeface="Arial"/>
            </a:endParaRPr>
          </a:p>
        </p:txBody>
      </p:sp>
      <p:sp>
        <p:nvSpPr>
          <p:cNvPr id="273" name="CustomShape 3"/>
          <p:cNvSpPr/>
          <p:nvPr/>
        </p:nvSpPr>
        <p:spPr>
          <a:xfrm>
            <a:off x="5186160" y="4803840"/>
            <a:ext cx="179640" cy="426240"/>
          </a:xfrm>
          <a:prstGeom prst="rect">
            <a:avLst/>
          </a:prstGeom>
          <a:noFill/>
          <a:ln>
            <a:noFill/>
          </a:ln>
        </p:spPr>
        <p:style>
          <a:lnRef idx="0"/>
          <a:fillRef idx="0"/>
          <a:effectRef idx="0"/>
          <a:fontRef idx="minor"/>
        </p:style>
      </p:sp>
      <p:sp>
        <p:nvSpPr>
          <p:cNvPr id="274" name="CustomShape 4"/>
          <p:cNvSpPr/>
          <p:nvPr/>
        </p:nvSpPr>
        <p:spPr>
          <a:xfrm>
            <a:off x="1097280" y="986400"/>
            <a:ext cx="1279080" cy="334440"/>
          </a:xfrm>
          <a:prstGeom prst="rect">
            <a:avLst/>
          </a:prstGeom>
          <a:noFill/>
          <a:ln w="29160">
            <a:solidFill>
              <a:srgbClr val="3465a4"/>
            </a:solidFill>
            <a:round/>
          </a:ln>
        </p:spPr>
        <p:style>
          <a:lnRef idx="0"/>
          <a:fillRef idx="0"/>
          <a:effectRef idx="0"/>
          <a:fontRef idx="minor"/>
        </p:style>
      </p:sp>
      <p:sp>
        <p:nvSpPr>
          <p:cNvPr id="275" name="CustomShape 5"/>
          <p:cNvSpPr/>
          <p:nvPr/>
        </p:nvSpPr>
        <p:spPr>
          <a:xfrm>
            <a:off x="2510640" y="992160"/>
            <a:ext cx="3157560" cy="340920"/>
          </a:xfrm>
          <a:prstGeom prst="rect">
            <a:avLst/>
          </a:prstGeom>
          <a:noFill/>
          <a:ln w="29160">
            <a:solidFill>
              <a:srgbClr val="c99c00"/>
            </a:solidFill>
            <a:round/>
          </a:ln>
        </p:spPr>
        <p:style>
          <a:lnRef idx="0"/>
          <a:fillRef idx="0"/>
          <a:effectRef idx="0"/>
          <a:fontRef idx="minor"/>
        </p:style>
      </p:sp>
      <p:sp>
        <p:nvSpPr>
          <p:cNvPr id="276" name="CustomShape 6"/>
          <p:cNvSpPr/>
          <p:nvPr/>
        </p:nvSpPr>
        <p:spPr>
          <a:xfrm>
            <a:off x="91440" y="1023840"/>
            <a:ext cx="9874440" cy="482400"/>
          </a:xfrm>
          <a:prstGeom prst="rect">
            <a:avLst/>
          </a:prstGeom>
          <a:noFill/>
          <a:ln>
            <a:noFill/>
          </a:ln>
        </p:spPr>
        <p:style>
          <a:lnRef idx="0"/>
          <a:fillRef idx="0"/>
          <a:effectRef idx="0"/>
          <a:fontRef idx="minor"/>
        </p:style>
        <p:txBody>
          <a:bodyPr lIns="90000" rIns="90000" tIns="45000" bIns="45000">
            <a:noAutofit/>
          </a:bodyPr>
          <a:p>
            <a:pPr marL="457200">
              <a:lnSpc>
                <a:spcPct val="100000"/>
              </a:lnSpc>
              <a:tabLst>
                <a:tab algn="l" pos="0"/>
              </a:tabLst>
            </a:pPr>
            <a:r>
              <a:rPr b="1" lang="en-US" sz="1150" spc="-1" strike="noStrike">
                <a:solidFill>
                  <a:srgbClr val="000000"/>
                </a:solidFill>
                <a:latin typeface="Times New Roman"/>
                <a:ea typeface="Times New Roman"/>
              </a:rPr>
              <a:t>Score</a:t>
            </a:r>
            <a:r>
              <a:rPr b="1" lang="en-US" sz="1150" spc="-1" strike="noStrike">
                <a:solidFill>
                  <a:srgbClr val="0369a3"/>
                </a:solidFill>
                <a:latin typeface="Times New Roman"/>
                <a:ea typeface="Times New Roman"/>
              </a:rPr>
              <a:t> =  (IT.NET.USER.P2   </a:t>
            </a:r>
            <a:r>
              <a:rPr b="1" lang="en-US" sz="1150" spc="-1" strike="noStrike">
                <a:solidFill>
                  <a:srgbClr val="000000"/>
                </a:solidFill>
                <a:latin typeface="Times New Roman"/>
                <a:ea typeface="Times New Roman"/>
              </a:rPr>
              <a:t>+</a:t>
            </a:r>
            <a:r>
              <a:rPr b="1" lang="en-US" sz="1150" spc="-1" strike="noStrike">
                <a:solidFill>
                  <a:srgbClr val="0369a3"/>
                </a:solidFill>
                <a:latin typeface="Times New Roman"/>
                <a:ea typeface="Times New Roman"/>
              </a:rPr>
              <a:t>  </a:t>
            </a:r>
            <a:r>
              <a:rPr b="1" lang="en-US" sz="1150" spc="-1" strike="noStrike">
                <a:solidFill>
                  <a:srgbClr val="c99c00"/>
                </a:solidFill>
                <a:latin typeface="Times New Roman"/>
                <a:ea typeface="Times New Roman"/>
              </a:rPr>
              <a:t>(NY.GDP.PCAP.CD + </a:t>
            </a:r>
            <a:r>
              <a:rPr b="1" lang="en-US" sz="1150" spc="-1" strike="noStrike">
                <a:solidFill>
                  <a:srgbClr val="d36118"/>
                </a:solidFill>
                <a:latin typeface="Times New Roman"/>
                <a:ea typeface="Times New Roman"/>
              </a:rPr>
              <a:t>NY.GDP.PCAP. PP. CD)/2</a:t>
            </a:r>
            <a:r>
              <a:rPr b="1" lang="en-US" sz="1150" spc="-1" strike="noStrike">
                <a:solidFill>
                  <a:srgbClr val="404040"/>
                </a:solidFill>
                <a:latin typeface="Times New Roman"/>
                <a:ea typeface="Times New Roman"/>
              </a:rPr>
              <a:t>  </a:t>
            </a:r>
            <a:r>
              <a:rPr b="1" lang="en-US" sz="1150" spc="-1" strike="noStrike">
                <a:solidFill>
                  <a:srgbClr val="c99c00"/>
                </a:solidFill>
                <a:latin typeface="Times New Roman"/>
                <a:ea typeface="Times New Roman"/>
              </a:rPr>
              <a:t> </a:t>
            </a:r>
            <a:r>
              <a:rPr b="1" lang="en-US" sz="1150" spc="-1" strike="noStrike">
                <a:solidFill>
                  <a:srgbClr val="000000"/>
                </a:solidFill>
                <a:latin typeface="Times New Roman"/>
                <a:ea typeface="Times New Roman"/>
              </a:rPr>
              <a:t>+</a:t>
            </a:r>
            <a:r>
              <a:rPr b="1" lang="en-US" sz="1150" spc="-1" strike="noStrike">
                <a:solidFill>
                  <a:srgbClr val="c99c00"/>
                </a:solidFill>
                <a:latin typeface="Times New Roman"/>
                <a:ea typeface="Times New Roman"/>
              </a:rPr>
              <a:t>  </a:t>
            </a:r>
            <a:r>
              <a:rPr b="1" lang="en-US" sz="1150" spc="-1" strike="noStrike">
                <a:solidFill>
                  <a:srgbClr val="fc5c00"/>
                </a:solidFill>
                <a:latin typeface="Times New Roman"/>
                <a:ea typeface="Times New Roman"/>
              </a:rPr>
              <a:t> (SP.POP. GROW </a:t>
            </a:r>
            <a:r>
              <a:rPr b="1" lang="en-US" sz="1150" spc="-1" strike="noStrike">
                <a:solidFill>
                  <a:srgbClr val="000000"/>
                </a:solidFill>
                <a:latin typeface="Times New Roman"/>
                <a:ea typeface="Times New Roman"/>
              </a:rPr>
              <a:t>+</a:t>
            </a:r>
            <a:r>
              <a:rPr b="1" lang="en-US" sz="1150" spc="-1" strike="noStrike">
                <a:solidFill>
                  <a:srgbClr val="fc5c00"/>
                </a:solidFill>
                <a:latin typeface="Times New Roman"/>
                <a:ea typeface="Times New Roman"/>
              </a:rPr>
              <a:t> </a:t>
            </a:r>
            <a:r>
              <a:rPr b="1" lang="en-US" sz="1150" spc="-1" strike="noStrike">
                <a:solidFill>
                  <a:srgbClr val="18a303"/>
                </a:solidFill>
                <a:latin typeface="Times New Roman"/>
                <a:ea typeface="Times New Roman"/>
              </a:rPr>
              <a:t>SP.TER.TOTL.IN+ </a:t>
            </a:r>
            <a:r>
              <a:rPr b="1" lang="en-US" sz="1150" spc="-1" strike="noStrike">
                <a:solidFill>
                  <a:srgbClr val="c254d2"/>
                </a:solidFill>
                <a:latin typeface="Times New Roman"/>
                <a:ea typeface="Times New Roman"/>
              </a:rPr>
              <a:t>SP.POP.TOTL</a:t>
            </a:r>
            <a:r>
              <a:rPr b="1" lang="en-US" sz="1150" spc="-1" strike="noStrike">
                <a:solidFill>
                  <a:srgbClr val="18a303"/>
                </a:solidFill>
                <a:latin typeface="Times New Roman"/>
                <a:ea typeface="Times New Roman"/>
              </a:rPr>
              <a:t>))  </a:t>
            </a:r>
            <a:r>
              <a:rPr b="1" lang="en-US" sz="1150" spc="-1" strike="noStrike">
                <a:solidFill>
                  <a:srgbClr val="000000"/>
                </a:solidFill>
                <a:latin typeface="Times New Roman"/>
                <a:ea typeface="Times New Roman"/>
              </a:rPr>
              <a:t>/ 5</a:t>
            </a:r>
            <a:endParaRPr b="0" lang="fr-FR" sz="1150" spc="-1" strike="noStrike">
              <a:latin typeface="Arial"/>
            </a:endParaRPr>
          </a:p>
        </p:txBody>
      </p:sp>
      <p:sp>
        <p:nvSpPr>
          <p:cNvPr id="277" name="CustomShape 7"/>
          <p:cNvSpPr/>
          <p:nvPr/>
        </p:nvSpPr>
        <p:spPr>
          <a:xfrm>
            <a:off x="5852160" y="992160"/>
            <a:ext cx="3565080" cy="364680"/>
          </a:xfrm>
          <a:prstGeom prst="rect">
            <a:avLst/>
          </a:prstGeom>
          <a:noFill/>
          <a:ln w="29160">
            <a:solidFill>
              <a:srgbClr val="18a303"/>
            </a:solidFill>
            <a:round/>
          </a:ln>
        </p:spPr>
        <p:style>
          <a:lnRef idx="0"/>
          <a:fillRef idx="0"/>
          <a:effectRef idx="0"/>
          <a:fontRef idx="minor"/>
        </p:style>
      </p:sp>
      <p:pic>
        <p:nvPicPr>
          <p:cNvPr id="278" name="Google Shape;407;p23" descr=""/>
          <p:cNvPicPr/>
          <p:nvPr/>
        </p:nvPicPr>
        <p:blipFill>
          <a:blip r:embed="rId1"/>
          <a:stretch/>
        </p:blipFill>
        <p:spPr>
          <a:xfrm>
            <a:off x="2987640" y="1491120"/>
            <a:ext cx="4576680" cy="39582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280"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300" spc="-1" strike="noStrike">
                <a:solidFill>
                  <a:srgbClr val="ffffff"/>
                </a:solidFill>
                <a:latin typeface="Times New Roman"/>
                <a:ea typeface="Times New Roman"/>
              </a:rPr>
              <a:t>4.5 Le TOP 10 pays avec un fort potentiel pour acquérir les services d’Academy</a:t>
            </a:r>
            <a:endParaRPr b="0" lang="fr-FR" sz="2300" spc="-1" strike="noStrike">
              <a:latin typeface="Arial"/>
            </a:endParaRPr>
          </a:p>
        </p:txBody>
      </p:sp>
      <p:pic>
        <p:nvPicPr>
          <p:cNvPr id="281" name="Google Shape;414;p24" descr=""/>
          <p:cNvPicPr/>
          <p:nvPr/>
        </p:nvPicPr>
        <p:blipFill>
          <a:blip r:embed="rId1"/>
          <a:srcRect l="0" t="3840" r="1202" b="0"/>
          <a:stretch/>
        </p:blipFill>
        <p:spPr>
          <a:xfrm>
            <a:off x="676080" y="969840"/>
            <a:ext cx="9051120" cy="4568760"/>
          </a:xfrm>
          <a:prstGeom prst="rect">
            <a:avLst/>
          </a:prstGeom>
          <a:ln>
            <a:noFill/>
          </a:ln>
        </p:spPr>
      </p:pic>
      <p:sp>
        <p:nvSpPr>
          <p:cNvPr id="282" name="CustomShape 3"/>
          <p:cNvSpPr/>
          <p:nvPr/>
        </p:nvSpPr>
        <p:spPr>
          <a:xfrm>
            <a:off x="740520" y="1254240"/>
            <a:ext cx="3168720" cy="3677400"/>
          </a:xfrm>
          <a:prstGeom prst="rect">
            <a:avLst/>
          </a:prstGeom>
          <a:noFill/>
          <a:ln>
            <a:noFill/>
          </a:ln>
        </p:spPr>
        <p:style>
          <a:lnRef idx="0"/>
          <a:fillRef idx="0"/>
          <a:effectRef idx="0"/>
          <a:fontRef idx="minor"/>
        </p:style>
        <p:txBody>
          <a:bodyPr lIns="90000" rIns="90000" tIns="45000" bIns="45000">
            <a:noAutofit/>
          </a:bodyPr>
          <a:p>
            <a:pPr marL="457200" indent="-361440">
              <a:lnSpc>
                <a:spcPct val="100000"/>
              </a:lnSpc>
              <a:buClr>
                <a:srgbClr val="ff9900"/>
              </a:buClr>
              <a:buFont typeface="Times New Roman"/>
              <a:buAutoNum type="arabicPeriod"/>
            </a:pPr>
            <a:r>
              <a:rPr b="1" lang="en-US" sz="2100" spc="-1" strike="noStrike">
                <a:solidFill>
                  <a:srgbClr val="ff9900"/>
                </a:solidFill>
                <a:latin typeface="Times New Roman"/>
                <a:ea typeface="Times New Roman"/>
              </a:rPr>
              <a:t>Chine</a:t>
            </a:r>
            <a:endParaRPr b="0" lang="fr-FR" sz="2100" spc="-1" strike="noStrike">
              <a:latin typeface="Arial"/>
            </a:endParaRPr>
          </a:p>
          <a:p>
            <a:pPr marL="457200" indent="-361440">
              <a:lnSpc>
                <a:spcPct val="100000"/>
              </a:lnSpc>
              <a:buClr>
                <a:srgbClr val="666666"/>
              </a:buClr>
              <a:buFont typeface="Times New Roman"/>
              <a:buAutoNum type="arabicPeriod"/>
            </a:pPr>
            <a:r>
              <a:rPr b="1" lang="en-US" sz="2100" spc="-1" strike="noStrike">
                <a:solidFill>
                  <a:srgbClr val="666666"/>
                </a:solidFill>
                <a:latin typeface="Times New Roman"/>
                <a:ea typeface="Times New Roman"/>
              </a:rPr>
              <a:t>Qatar </a:t>
            </a:r>
            <a:endParaRPr b="0" lang="fr-FR" sz="2100" spc="-1" strike="noStrike">
              <a:latin typeface="Arial"/>
            </a:endParaRPr>
          </a:p>
          <a:p>
            <a:pPr marL="457200" indent="-361440">
              <a:lnSpc>
                <a:spcPct val="100000"/>
              </a:lnSpc>
              <a:buClr>
                <a:srgbClr val="000000"/>
              </a:buClr>
              <a:buFont typeface="Times New Roman"/>
              <a:buAutoNum type="arabicPeriod"/>
            </a:pPr>
            <a:r>
              <a:rPr b="1" lang="en-US" sz="2100" spc="-1" strike="noStrike">
                <a:solidFill>
                  <a:srgbClr val="674ea7"/>
                </a:solidFill>
                <a:latin typeface="Times New Roman"/>
                <a:ea typeface="Times New Roman"/>
              </a:rPr>
              <a:t>Inde</a:t>
            </a:r>
            <a:r>
              <a:rPr b="1" lang="en-US" sz="2100" spc="-1" strike="noStrike">
                <a:solidFill>
                  <a:srgbClr val="4bacc6"/>
                </a:solidFill>
                <a:latin typeface="Times New Roman"/>
                <a:ea typeface="Times New Roman"/>
              </a:rPr>
              <a:t> </a:t>
            </a:r>
            <a:endParaRPr b="0" lang="fr-FR" sz="2100" spc="-1" strike="noStrike">
              <a:latin typeface="Arial"/>
            </a:endParaRPr>
          </a:p>
          <a:p>
            <a:pPr marL="457200" indent="-361440">
              <a:lnSpc>
                <a:spcPct val="100000"/>
              </a:lnSpc>
              <a:buClr>
                <a:srgbClr val="000000"/>
              </a:buClr>
              <a:buFont typeface="Times New Roman"/>
              <a:buAutoNum type="arabicPeriod"/>
            </a:pPr>
            <a:r>
              <a:rPr b="1" lang="en-US" sz="2100" spc="-1" strike="noStrike">
                <a:solidFill>
                  <a:srgbClr val="783f04"/>
                </a:solidFill>
                <a:latin typeface="Times New Roman"/>
                <a:ea typeface="Times New Roman"/>
              </a:rPr>
              <a:t>Luxembourg</a:t>
            </a:r>
            <a:r>
              <a:rPr b="1" lang="en-US" sz="2100" spc="-1" strike="noStrike">
                <a:solidFill>
                  <a:srgbClr val="674ea7"/>
                </a:solidFill>
                <a:latin typeface="Times New Roman"/>
                <a:ea typeface="Times New Roman"/>
              </a:rPr>
              <a:t>	</a:t>
            </a:r>
            <a:endParaRPr b="0" lang="fr-FR" sz="2100" spc="-1" strike="noStrike">
              <a:latin typeface="Arial"/>
            </a:endParaRPr>
          </a:p>
          <a:p>
            <a:pPr marL="457200" indent="-361440">
              <a:lnSpc>
                <a:spcPct val="100000"/>
              </a:lnSpc>
              <a:buClr>
                <a:srgbClr val="e06666"/>
              </a:buClr>
              <a:buFont typeface="Times New Roman"/>
              <a:buAutoNum type="arabicPeriod"/>
            </a:pPr>
            <a:r>
              <a:rPr b="1" lang="en-US" sz="2100" spc="-1" strike="noStrike">
                <a:solidFill>
                  <a:srgbClr val="e06666"/>
                </a:solidFill>
                <a:latin typeface="Times New Roman"/>
                <a:ea typeface="Times New Roman"/>
              </a:rPr>
              <a:t>Norvège</a:t>
            </a:r>
            <a:endParaRPr b="0" lang="fr-FR" sz="2100" spc="-1" strike="noStrike">
              <a:latin typeface="Arial"/>
            </a:endParaRPr>
          </a:p>
          <a:p>
            <a:pPr marL="457200" indent="-361440">
              <a:lnSpc>
                <a:spcPct val="100000"/>
              </a:lnSpc>
              <a:buClr>
                <a:srgbClr val="783f04"/>
              </a:buClr>
              <a:buFont typeface="Times New Roman"/>
              <a:buAutoNum type="arabicPeriod"/>
            </a:pPr>
            <a:r>
              <a:rPr b="1" lang="en-US" sz="2100" spc="-1" strike="noStrike">
                <a:solidFill>
                  <a:srgbClr val="783f04"/>
                </a:solidFill>
                <a:latin typeface="Times New Roman"/>
                <a:ea typeface="Times New Roman"/>
              </a:rPr>
              <a:t>Kuwait,</a:t>
            </a:r>
            <a:endParaRPr b="0" lang="fr-FR" sz="2100" spc="-1" strike="noStrike">
              <a:latin typeface="Arial"/>
            </a:endParaRPr>
          </a:p>
          <a:p>
            <a:pPr marL="457200" indent="-361440">
              <a:lnSpc>
                <a:spcPct val="100000"/>
              </a:lnSpc>
              <a:buClr>
                <a:srgbClr val="6fa8dc"/>
              </a:buClr>
              <a:buFont typeface="Times New Roman"/>
              <a:buAutoNum type="arabicPeriod"/>
            </a:pPr>
            <a:r>
              <a:rPr b="1" lang="en-US" sz="2100" spc="-1" strike="noStrike">
                <a:solidFill>
                  <a:srgbClr val="6fa8dc"/>
                </a:solidFill>
                <a:latin typeface="Times New Roman"/>
                <a:ea typeface="Times New Roman"/>
              </a:rPr>
              <a:t>États-Unis </a:t>
            </a:r>
            <a:endParaRPr b="0" lang="fr-FR" sz="2100" spc="-1" strike="noStrike">
              <a:latin typeface="Arial"/>
            </a:endParaRPr>
          </a:p>
          <a:p>
            <a:pPr marL="457200" indent="-361440">
              <a:lnSpc>
                <a:spcPct val="100000"/>
              </a:lnSpc>
              <a:buClr>
                <a:srgbClr val="4bacc6"/>
              </a:buClr>
              <a:buFont typeface="Times New Roman"/>
              <a:buAutoNum type="arabicPeriod"/>
            </a:pPr>
            <a:r>
              <a:rPr b="1" lang="en-US" sz="2100" spc="-1" strike="noStrike">
                <a:solidFill>
                  <a:srgbClr val="4bacc6"/>
                </a:solidFill>
                <a:latin typeface="Times New Roman"/>
                <a:ea typeface="Times New Roman"/>
              </a:rPr>
              <a:t>Émirats arabes unis </a:t>
            </a:r>
            <a:endParaRPr b="0" lang="fr-FR" sz="2100" spc="-1" strike="noStrike">
              <a:latin typeface="Arial"/>
            </a:endParaRPr>
          </a:p>
          <a:p>
            <a:pPr marL="457200" indent="-361440">
              <a:lnSpc>
                <a:spcPct val="100000"/>
              </a:lnSpc>
              <a:buClr>
                <a:srgbClr val="bf9000"/>
              </a:buClr>
              <a:buFont typeface="Times New Roman"/>
              <a:buAutoNum type="arabicPeriod"/>
            </a:pPr>
            <a:r>
              <a:rPr b="1" lang="en-US" sz="2100" spc="-1" strike="noStrike">
                <a:solidFill>
                  <a:srgbClr val="bf9000"/>
                </a:solidFill>
                <a:latin typeface="Times New Roman"/>
                <a:ea typeface="Times New Roman"/>
              </a:rPr>
              <a:t>RAS de Macao Chine</a:t>
            </a:r>
            <a:endParaRPr b="0" lang="fr-FR" sz="2100" spc="-1" strike="noStrike">
              <a:latin typeface="Arial"/>
            </a:endParaRPr>
          </a:p>
          <a:p>
            <a:pPr marL="457200" indent="-361440">
              <a:lnSpc>
                <a:spcPct val="100000"/>
              </a:lnSpc>
              <a:buClr>
                <a:srgbClr val="e9b913"/>
              </a:buClr>
              <a:buFont typeface="Times New Roman"/>
              <a:buAutoNum type="arabicPeriod"/>
            </a:pPr>
            <a:r>
              <a:rPr b="1" lang="en-US" sz="2100" spc="-1" strike="noStrike">
                <a:solidFill>
                  <a:srgbClr val="e9b913"/>
                </a:solidFill>
                <a:latin typeface="Times New Roman"/>
                <a:ea typeface="Times New Roman"/>
              </a:rPr>
              <a:t> </a:t>
            </a:r>
            <a:r>
              <a:rPr b="1" lang="en-US" sz="2100" spc="-1" strike="noStrike">
                <a:solidFill>
                  <a:srgbClr val="e9b913"/>
                </a:solidFill>
                <a:latin typeface="Times New Roman"/>
                <a:ea typeface="Times New Roman"/>
              </a:rPr>
              <a:t>Suisse </a:t>
            </a:r>
            <a:endParaRPr b="0" lang="fr-FR" sz="2100" spc="-1" strike="noStrike">
              <a:latin typeface="Arial"/>
            </a:endParaRPr>
          </a:p>
          <a:p>
            <a:pPr>
              <a:lnSpc>
                <a:spcPct val="100000"/>
              </a:lnSpc>
              <a:tabLst>
                <a:tab algn="l" pos="0"/>
              </a:tabLst>
            </a:pPr>
            <a:endParaRPr b="0" lang="fr-FR" sz="21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Google Shape;420;p25" descr=""/>
          <p:cNvPicPr/>
          <p:nvPr/>
        </p:nvPicPr>
        <p:blipFill>
          <a:blip r:embed="rId1"/>
          <a:srcRect l="29462" t="0" r="0" b="0"/>
          <a:stretch/>
        </p:blipFill>
        <p:spPr>
          <a:xfrm>
            <a:off x="4300560" y="1440"/>
            <a:ext cx="5776920" cy="5668560"/>
          </a:xfrm>
          <a:prstGeom prst="rect">
            <a:avLst/>
          </a:prstGeom>
          <a:ln>
            <a:noFill/>
          </a:ln>
        </p:spPr>
      </p:pic>
      <p:sp>
        <p:nvSpPr>
          <p:cNvPr id="284" name="CustomShape 1"/>
          <p:cNvSpPr/>
          <p:nvPr/>
        </p:nvSpPr>
        <p:spPr>
          <a:xfrm>
            <a:off x="0" y="1676160"/>
            <a:ext cx="5851080" cy="2365560"/>
          </a:xfrm>
          <a:prstGeom prst="rect">
            <a:avLst/>
          </a:prstGeom>
          <a:solidFill>
            <a:srgbClr val="16395e"/>
          </a:solidFill>
          <a:ln w="9360">
            <a:solidFill>
              <a:srgbClr val="3465a4"/>
            </a:solidFill>
            <a:round/>
          </a:ln>
        </p:spPr>
        <p:style>
          <a:lnRef idx="0"/>
          <a:fillRef idx="0"/>
          <a:effectRef idx="0"/>
          <a:fontRef idx="minor"/>
        </p:style>
      </p:sp>
      <p:sp>
        <p:nvSpPr>
          <p:cNvPr id="285" name="CustomShape 2"/>
          <p:cNvSpPr/>
          <p:nvPr/>
        </p:nvSpPr>
        <p:spPr>
          <a:xfrm>
            <a:off x="166320" y="1666800"/>
            <a:ext cx="5867640" cy="2277000"/>
          </a:xfrm>
          <a:prstGeom prst="rect">
            <a:avLst/>
          </a:prstGeom>
          <a:noFill/>
          <a:ln>
            <a:noFill/>
          </a:ln>
        </p:spPr>
        <p:style>
          <a:lnRef idx="0"/>
          <a:fillRef idx="0"/>
          <a:effectRef idx="0"/>
          <a:fontRef idx="minor"/>
        </p:style>
        <p:txBody>
          <a:bodyPr lIns="0" rIns="0" tIns="0" bIns="0" anchor="ctr">
            <a:noAutofit/>
          </a:bodyPr>
          <a:p>
            <a:pPr>
              <a:lnSpc>
                <a:spcPct val="100000"/>
              </a:lnSpc>
              <a:tabLst>
                <a:tab algn="l" pos="0"/>
              </a:tabLst>
            </a:pPr>
            <a:r>
              <a:rPr b="0" lang="en-US" sz="5400" spc="-1" strike="noStrike">
                <a:solidFill>
                  <a:srgbClr val="ffffff"/>
                </a:solidFill>
                <a:latin typeface="Times New Roman"/>
                <a:ea typeface="Times New Roman"/>
              </a:rPr>
              <a:t>05</a:t>
            </a:r>
            <a:endParaRPr b="0" lang="fr-FR" sz="5400" spc="-1" strike="noStrike">
              <a:latin typeface="Arial"/>
            </a:endParaRPr>
          </a:p>
          <a:p>
            <a:pPr>
              <a:lnSpc>
                <a:spcPct val="100000"/>
              </a:lnSpc>
              <a:tabLst>
                <a:tab algn="l" pos="0"/>
              </a:tabLst>
            </a:pPr>
            <a:r>
              <a:rPr b="0" lang="en-US" sz="5400" spc="-1" strike="noStrike">
                <a:solidFill>
                  <a:srgbClr val="ffffff"/>
                </a:solidFill>
                <a:latin typeface="Times New Roman"/>
                <a:ea typeface="Times New Roman"/>
              </a:rPr>
              <a:t>Conclusions</a:t>
            </a:r>
            <a:endParaRPr b="0" lang="fr-FR" sz="5400" spc="-1" strike="noStrike">
              <a:latin typeface="Arial"/>
            </a:endParaRPr>
          </a:p>
          <a:p>
            <a:pPr>
              <a:lnSpc>
                <a:spcPct val="100000"/>
              </a:lnSpc>
              <a:tabLst>
                <a:tab algn="l" pos="0"/>
              </a:tabLst>
            </a:pP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287"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400" spc="-1" strike="noStrike">
                <a:solidFill>
                  <a:srgbClr val="ffffff"/>
                </a:solidFill>
                <a:latin typeface="Times New Roman"/>
                <a:ea typeface="Times New Roman"/>
              </a:rPr>
              <a:t>5.1 Les 10 pays avec un fort potentiel de clients pour les services sont :</a:t>
            </a:r>
            <a:endParaRPr b="0" lang="fr-FR" sz="2400" spc="-1" strike="noStrike">
              <a:latin typeface="Arial"/>
            </a:endParaRPr>
          </a:p>
        </p:txBody>
      </p:sp>
      <p:sp>
        <p:nvSpPr>
          <p:cNvPr id="288" name="CustomShape 3"/>
          <p:cNvSpPr/>
          <p:nvPr/>
        </p:nvSpPr>
        <p:spPr>
          <a:xfrm>
            <a:off x="207000" y="1005840"/>
            <a:ext cx="4663800" cy="424908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endParaRPr b="0" lang="fr-FR" sz="1800" spc="-1" strike="noStrike">
              <a:latin typeface="Arial"/>
            </a:endParaRPr>
          </a:p>
          <a:p>
            <a:pPr>
              <a:lnSpc>
                <a:spcPct val="100000"/>
              </a:lnSpc>
              <a:tabLst>
                <a:tab algn="l" pos="0"/>
              </a:tabLst>
            </a:pPr>
            <a:r>
              <a:rPr b="1" lang="en-US" sz="1400" spc="-1" strike="noStrike">
                <a:solidFill>
                  <a:srgbClr val="0369a3"/>
                </a:solidFill>
                <a:latin typeface="Times New Roman"/>
                <a:ea typeface="Times New Roman"/>
              </a:rPr>
              <a:t>Chine</a:t>
            </a:r>
            <a:r>
              <a:rPr b="1" lang="en-US" sz="1400" spc="-1" strike="noStrike">
                <a:solidFill>
                  <a:srgbClr val="1db3b3"/>
                </a:solidFill>
                <a:latin typeface="Times New Roman"/>
                <a:ea typeface="Times New Roman"/>
              </a:rPr>
              <a:t> </a:t>
            </a:r>
            <a:r>
              <a:rPr b="1" lang="en-US" sz="1400" spc="-1" strike="noStrike">
                <a:solidFill>
                  <a:srgbClr val="0369a3"/>
                </a:solidFill>
                <a:latin typeface="Times New Roman"/>
                <a:ea typeface="Times New Roman"/>
              </a:rPr>
              <a:t>: </a:t>
            </a:r>
            <a:endParaRPr b="0" lang="fr-FR" sz="1400" spc="-1" strike="noStrike">
              <a:latin typeface="Arial"/>
            </a:endParaRPr>
          </a:p>
          <a:p>
            <a:pPr marL="457200" indent="-298080">
              <a:lnSpc>
                <a:spcPct val="100000"/>
              </a:lnSpc>
              <a:buClr>
                <a:srgbClr val="000000"/>
              </a:buClr>
              <a:buFont typeface="Times New Roman"/>
              <a:buChar char="-"/>
              <a:tabLst>
                <a:tab algn="l" pos="0"/>
              </a:tabLst>
            </a:pPr>
            <a:r>
              <a:rPr b="0" i="1" lang="en-US" sz="1100" spc="-1" strike="noStrike">
                <a:solidFill>
                  <a:srgbClr val="000000"/>
                </a:solidFill>
                <a:latin typeface="Times New Roman"/>
                <a:ea typeface="Times New Roman"/>
              </a:rPr>
              <a:t>population total</a:t>
            </a:r>
            <a:endParaRPr b="0" lang="fr-FR" sz="1100" spc="-1" strike="noStrike">
              <a:latin typeface="Arial"/>
            </a:endParaRPr>
          </a:p>
          <a:p>
            <a:pPr marL="457200" indent="-298080">
              <a:lnSpc>
                <a:spcPct val="100000"/>
              </a:lnSpc>
              <a:buClr>
                <a:srgbClr val="000000"/>
              </a:buClr>
              <a:buFont typeface="Times New Roman"/>
              <a:buChar char="-"/>
              <a:tabLst>
                <a:tab algn="l" pos="0"/>
              </a:tabLst>
            </a:pPr>
            <a:r>
              <a:rPr b="0" i="1" lang="en-US" sz="1100" spc="-1" strike="noStrike">
                <a:solidFill>
                  <a:srgbClr val="000000"/>
                </a:solidFill>
                <a:latin typeface="Times New Roman"/>
                <a:ea typeface="Times New Roman"/>
              </a:rPr>
              <a:t>Population ayant l'âge officiel d'accéder à l'enseignement supérieur</a:t>
            </a:r>
            <a:endParaRPr b="0" lang="fr-FR" sz="1100" spc="-1" strike="noStrike">
              <a:latin typeface="Arial"/>
            </a:endParaRPr>
          </a:p>
          <a:p>
            <a:pPr marL="457200" indent="-298080">
              <a:lnSpc>
                <a:spcPct val="100000"/>
              </a:lnSpc>
              <a:buClr>
                <a:srgbClr val="000000"/>
              </a:buClr>
              <a:buFont typeface="Times New Roman"/>
              <a:buChar char="-"/>
              <a:tabLst>
                <a:tab algn="l" pos="0"/>
              </a:tabLst>
            </a:pPr>
            <a:r>
              <a:rPr b="0" i="1" lang="en-US" sz="1100" spc="-1" strike="noStrike">
                <a:solidFill>
                  <a:srgbClr val="000000"/>
                </a:solidFill>
                <a:latin typeface="Times New Roman"/>
                <a:ea typeface="Times New Roman"/>
              </a:rPr>
              <a:t>Utilisateurs de l’internet</a:t>
            </a:r>
            <a:endParaRPr b="0" lang="fr-FR" sz="1100" spc="-1" strike="noStrike">
              <a:latin typeface="Arial"/>
            </a:endParaRPr>
          </a:p>
          <a:p>
            <a:pPr>
              <a:lnSpc>
                <a:spcPct val="100000"/>
              </a:lnSpc>
              <a:tabLst>
                <a:tab algn="l" pos="0"/>
              </a:tabLst>
            </a:pPr>
            <a:endParaRPr b="0" lang="fr-FR" sz="1100" spc="-1" strike="noStrike">
              <a:latin typeface="Arial"/>
            </a:endParaRPr>
          </a:p>
          <a:p>
            <a:pPr>
              <a:lnSpc>
                <a:spcPct val="100000"/>
              </a:lnSpc>
              <a:tabLst>
                <a:tab algn="l" pos="0"/>
              </a:tabLst>
            </a:pPr>
            <a:r>
              <a:rPr b="1" lang="en-US" sz="1400" spc="-1" strike="noStrike">
                <a:solidFill>
                  <a:srgbClr val="1db3b3"/>
                </a:solidFill>
                <a:latin typeface="Times New Roman"/>
                <a:ea typeface="Times New Roman"/>
              </a:rPr>
              <a:t>Inde </a:t>
            </a:r>
            <a:r>
              <a:rPr b="1" lang="en-US" sz="1400" spc="-1" strike="noStrike">
                <a:solidFill>
                  <a:srgbClr val="0369a3"/>
                </a:solidFill>
                <a:latin typeface="Times New Roman"/>
                <a:ea typeface="Times New Roman"/>
              </a:rPr>
              <a:t>: </a:t>
            </a:r>
            <a:endParaRPr b="0" lang="fr-FR" sz="1400" spc="-1" strike="noStrike">
              <a:latin typeface="Arial"/>
            </a:endParaRPr>
          </a:p>
          <a:p>
            <a:pPr marL="457200" indent="-298080">
              <a:lnSpc>
                <a:spcPct val="100000"/>
              </a:lnSpc>
              <a:buClr>
                <a:srgbClr val="000000"/>
              </a:buClr>
              <a:buFont typeface="Times New Roman"/>
              <a:buChar char="-"/>
              <a:tabLst>
                <a:tab algn="l" pos="0"/>
              </a:tabLst>
            </a:pPr>
            <a:r>
              <a:rPr b="0" i="1" lang="en-US" sz="1100" spc="-1" strike="noStrike">
                <a:solidFill>
                  <a:srgbClr val="000000"/>
                </a:solidFill>
                <a:latin typeface="Times New Roman"/>
                <a:ea typeface="Times New Roman"/>
              </a:rPr>
              <a:t>population total</a:t>
            </a:r>
            <a:endParaRPr b="0" lang="fr-FR" sz="1100" spc="-1" strike="noStrike">
              <a:latin typeface="Arial"/>
            </a:endParaRPr>
          </a:p>
          <a:p>
            <a:pPr marL="457200" indent="-298080">
              <a:lnSpc>
                <a:spcPct val="100000"/>
              </a:lnSpc>
              <a:buClr>
                <a:srgbClr val="000000"/>
              </a:buClr>
              <a:buFont typeface="Times New Roman"/>
              <a:buChar char="-"/>
              <a:tabLst>
                <a:tab algn="l" pos="0"/>
              </a:tabLst>
            </a:pPr>
            <a:r>
              <a:rPr b="0" i="1" lang="en-US" sz="1100" spc="-1" strike="noStrike">
                <a:solidFill>
                  <a:srgbClr val="000000"/>
                </a:solidFill>
                <a:latin typeface="Times New Roman"/>
                <a:ea typeface="Times New Roman"/>
              </a:rPr>
              <a:t>Population ayant l'âge officiel d'accéder à l'enseignement supérieur</a:t>
            </a:r>
            <a:endParaRPr b="0" lang="fr-FR" sz="1100" spc="-1" strike="noStrike">
              <a:latin typeface="Arial"/>
            </a:endParaRPr>
          </a:p>
          <a:p>
            <a:pPr marL="1371600">
              <a:lnSpc>
                <a:spcPct val="100000"/>
              </a:lnSpc>
              <a:tabLst>
                <a:tab algn="l" pos="0"/>
              </a:tabLst>
            </a:pPr>
            <a:endParaRPr b="0" lang="fr-FR" sz="1100" spc="-1" strike="noStrike">
              <a:latin typeface="Arial"/>
            </a:endParaRPr>
          </a:p>
          <a:p>
            <a:pPr>
              <a:lnSpc>
                <a:spcPct val="100000"/>
              </a:lnSpc>
              <a:tabLst>
                <a:tab algn="l" pos="0"/>
              </a:tabLst>
            </a:pPr>
            <a:r>
              <a:rPr b="1" lang="en-US" sz="1400" spc="-1" strike="noStrike">
                <a:solidFill>
                  <a:srgbClr val="fc0d00"/>
                </a:solidFill>
                <a:latin typeface="Times New Roman"/>
                <a:ea typeface="Times New Roman"/>
              </a:rPr>
              <a:t>Qatar : </a:t>
            </a:r>
            <a:endParaRPr b="0" lang="fr-FR" sz="1400" spc="-1" strike="noStrike">
              <a:latin typeface="Arial"/>
            </a:endParaRPr>
          </a:p>
          <a:p>
            <a:pPr marL="457200" indent="-298080">
              <a:lnSpc>
                <a:spcPct val="100000"/>
              </a:lnSpc>
              <a:buClr>
                <a:srgbClr val="000000"/>
              </a:buClr>
              <a:buFont typeface="Times New Roman"/>
              <a:buChar char="-"/>
              <a:tabLst>
                <a:tab algn="l" pos="0"/>
              </a:tabLst>
            </a:pPr>
            <a:r>
              <a:rPr b="0" i="1" lang="en-US" sz="1100" spc="-1" strike="noStrike">
                <a:solidFill>
                  <a:srgbClr val="000000"/>
                </a:solidFill>
                <a:latin typeface="Times New Roman"/>
                <a:ea typeface="Times New Roman"/>
              </a:rPr>
              <a:t>PIB par habitant (GDP  per capita, PPP)</a:t>
            </a:r>
            <a:endParaRPr b="0" lang="fr-FR" sz="1100" spc="-1" strike="noStrike">
              <a:latin typeface="Arial"/>
            </a:endParaRPr>
          </a:p>
          <a:p>
            <a:pPr marL="457200" indent="-298080">
              <a:lnSpc>
                <a:spcPct val="100000"/>
              </a:lnSpc>
              <a:buClr>
                <a:srgbClr val="000000"/>
              </a:buClr>
              <a:buFont typeface="Times New Roman"/>
              <a:buChar char="-"/>
              <a:tabLst>
                <a:tab algn="l" pos="0"/>
              </a:tabLst>
            </a:pPr>
            <a:r>
              <a:rPr b="0" i="1" lang="en-US" sz="1100" spc="-1" strike="noStrike">
                <a:solidFill>
                  <a:srgbClr val="000000"/>
                </a:solidFill>
                <a:latin typeface="Times New Roman"/>
                <a:ea typeface="Times New Roman"/>
              </a:rPr>
              <a:t>Utilisateurs de l'internet </a:t>
            </a:r>
            <a:endParaRPr b="0" lang="fr-FR" sz="1100" spc="-1" strike="noStrike">
              <a:latin typeface="Arial"/>
            </a:endParaRPr>
          </a:p>
          <a:p>
            <a:pPr>
              <a:lnSpc>
                <a:spcPct val="100000"/>
              </a:lnSpc>
              <a:tabLst>
                <a:tab algn="l" pos="0"/>
              </a:tabLst>
            </a:pPr>
            <a:endParaRPr b="0" lang="fr-FR" sz="1100" spc="-1" strike="noStrike">
              <a:latin typeface="Arial"/>
            </a:endParaRPr>
          </a:p>
          <a:p>
            <a:pPr>
              <a:lnSpc>
                <a:spcPct val="100000"/>
              </a:lnSpc>
              <a:tabLst>
                <a:tab algn="l" pos="0"/>
              </a:tabLst>
            </a:pPr>
            <a:r>
              <a:rPr b="1" lang="en-US" sz="1400" spc="-1" strike="noStrike">
                <a:solidFill>
                  <a:srgbClr val="674ea7"/>
                </a:solidFill>
                <a:latin typeface="Times New Roman"/>
                <a:ea typeface="Times New Roman"/>
              </a:rPr>
              <a:t>Luxembourg, </a:t>
            </a:r>
            <a:r>
              <a:rPr b="1" lang="en-US" sz="1400" spc="-1" strike="noStrike">
                <a:solidFill>
                  <a:srgbClr val="fc5c00"/>
                </a:solidFill>
                <a:latin typeface="Times New Roman"/>
                <a:ea typeface="Times New Roman"/>
              </a:rPr>
              <a:t>Norvège, </a:t>
            </a:r>
            <a:r>
              <a:rPr b="1" lang="en-US" sz="1400" spc="-1" strike="noStrike">
                <a:solidFill>
                  <a:srgbClr val="00ffff"/>
                </a:solidFill>
                <a:latin typeface="Times New Roman"/>
                <a:ea typeface="Times New Roman"/>
              </a:rPr>
              <a:t> </a:t>
            </a:r>
            <a:r>
              <a:rPr b="1" lang="en-US" sz="1400" spc="-1" strike="noStrike">
                <a:solidFill>
                  <a:srgbClr val="4bacc6"/>
                </a:solidFill>
                <a:latin typeface="Times New Roman"/>
                <a:ea typeface="Times New Roman"/>
              </a:rPr>
              <a:t>Kuwait, </a:t>
            </a:r>
            <a:r>
              <a:rPr b="1" lang="en-US" sz="1400" spc="-1" strike="noStrike">
                <a:solidFill>
                  <a:srgbClr val="fc0d00"/>
                </a:solidFill>
                <a:latin typeface="Times New Roman"/>
                <a:ea typeface="Times New Roman"/>
              </a:rPr>
              <a:t>États-Unis, </a:t>
            </a:r>
            <a:r>
              <a:rPr b="1" lang="en-US" sz="1400" spc="-1" strike="noStrike">
                <a:solidFill>
                  <a:srgbClr val="43c330"/>
                </a:solidFill>
                <a:latin typeface="Times New Roman"/>
                <a:ea typeface="Times New Roman"/>
              </a:rPr>
              <a:t>Émirats arabes unis</a:t>
            </a:r>
            <a:r>
              <a:rPr b="1" lang="en-US" sz="1400" spc="-1" strike="noStrike">
                <a:solidFill>
                  <a:srgbClr val="4bacc6"/>
                </a:solidFill>
                <a:latin typeface="Times New Roman"/>
                <a:ea typeface="Times New Roman"/>
              </a:rPr>
              <a:t>,  </a:t>
            </a:r>
            <a:r>
              <a:rPr b="1" lang="en-US" sz="1400" spc="-1" strike="noStrike">
                <a:solidFill>
                  <a:srgbClr val="be31be"/>
                </a:solidFill>
                <a:latin typeface="Times New Roman"/>
                <a:ea typeface="Times New Roman"/>
              </a:rPr>
              <a:t>RAS de Macao Chine</a:t>
            </a:r>
            <a:r>
              <a:rPr b="1" lang="en-US" sz="1400" spc="-1" strike="noStrike">
                <a:solidFill>
                  <a:srgbClr val="ff00ff"/>
                </a:solidFill>
                <a:latin typeface="Times New Roman"/>
                <a:ea typeface="Times New Roman"/>
              </a:rPr>
              <a:t>, </a:t>
            </a:r>
            <a:r>
              <a:rPr b="1" lang="en-US" sz="1400" spc="-1" strike="noStrike">
                <a:solidFill>
                  <a:srgbClr val="ffd966"/>
                </a:solidFill>
                <a:latin typeface="Times New Roman"/>
                <a:ea typeface="Times New Roman"/>
              </a:rPr>
              <a:t> </a:t>
            </a:r>
            <a:r>
              <a:rPr b="1" lang="en-US" sz="1400" spc="-1" strike="noStrike">
                <a:solidFill>
                  <a:srgbClr val="f1c232"/>
                </a:solidFill>
                <a:latin typeface="Times New Roman"/>
                <a:ea typeface="Times New Roman"/>
              </a:rPr>
              <a:t>Suisse</a:t>
            </a:r>
            <a:r>
              <a:rPr b="1" lang="en-US" sz="1400" spc="-1" strike="noStrike">
                <a:solidFill>
                  <a:srgbClr val="ffd966"/>
                </a:solidFill>
                <a:latin typeface="Times New Roman"/>
                <a:ea typeface="Times New Roman"/>
              </a:rPr>
              <a:t> </a:t>
            </a:r>
            <a:endParaRPr b="0" lang="fr-FR" sz="1400" spc="-1" strike="noStrike">
              <a:latin typeface="Arial"/>
            </a:endParaRPr>
          </a:p>
          <a:p>
            <a:pPr>
              <a:lnSpc>
                <a:spcPct val="100000"/>
              </a:lnSpc>
              <a:tabLst>
                <a:tab algn="l" pos="0"/>
              </a:tabLst>
            </a:pPr>
            <a:r>
              <a:rPr b="1" lang="en-US" sz="1300" spc="-1" strike="noStrike">
                <a:solidFill>
                  <a:srgbClr val="674ea7"/>
                </a:solidFill>
                <a:latin typeface="Times New Roman"/>
                <a:ea typeface="Times New Roman"/>
              </a:rPr>
              <a:t> </a:t>
            </a:r>
            <a:endParaRPr b="0" lang="fr-FR" sz="1300" spc="-1" strike="noStrike">
              <a:latin typeface="Arial"/>
            </a:endParaRPr>
          </a:p>
          <a:p>
            <a:pPr marL="457200" indent="-298080">
              <a:lnSpc>
                <a:spcPct val="100000"/>
              </a:lnSpc>
              <a:buClr>
                <a:srgbClr val="000000"/>
              </a:buClr>
              <a:buFont typeface="Times New Roman"/>
              <a:buChar char="-"/>
              <a:tabLst>
                <a:tab algn="l" pos="0"/>
              </a:tabLst>
            </a:pPr>
            <a:r>
              <a:rPr b="0" i="1" lang="en-US" sz="1100" spc="-1" strike="noStrike">
                <a:solidFill>
                  <a:srgbClr val="000000"/>
                </a:solidFill>
                <a:latin typeface="Times New Roman"/>
                <a:ea typeface="Times New Roman"/>
              </a:rPr>
              <a:t>PIB par habitant (GDP )</a:t>
            </a:r>
            <a:endParaRPr b="0" lang="fr-FR" sz="1100" spc="-1" strike="noStrike">
              <a:latin typeface="Arial"/>
            </a:endParaRPr>
          </a:p>
          <a:p>
            <a:pPr marL="457200" indent="-317160">
              <a:lnSpc>
                <a:spcPct val="100000"/>
              </a:lnSpc>
              <a:buClr>
                <a:srgbClr val="000000"/>
              </a:buClr>
              <a:buFont typeface="Times New Roman"/>
              <a:buChar char="-"/>
              <a:tabLst>
                <a:tab algn="l" pos="0"/>
              </a:tabLst>
            </a:pPr>
            <a:r>
              <a:rPr b="0" i="1" lang="en-US" sz="1100" spc="-1" strike="noStrike">
                <a:solidFill>
                  <a:srgbClr val="000000"/>
                </a:solidFill>
                <a:latin typeface="Times New Roman"/>
                <a:ea typeface="Times New Roman"/>
              </a:rPr>
              <a:t>Utilisateurs de l'internet </a:t>
            </a:r>
            <a:r>
              <a:rPr b="0" i="1" lang="en-US" sz="1300" spc="-1" strike="noStrike">
                <a:solidFill>
                  <a:srgbClr val="000000"/>
                </a:solidFill>
                <a:latin typeface="Times New Roman"/>
                <a:ea typeface="Times New Roman"/>
              </a:rPr>
              <a:t> </a:t>
            </a:r>
            <a:endParaRPr b="0" lang="fr-FR" sz="1300" spc="-1" strike="noStrike">
              <a:latin typeface="Arial"/>
            </a:endParaRPr>
          </a:p>
          <a:p>
            <a:pPr>
              <a:lnSpc>
                <a:spcPct val="100000"/>
              </a:lnSpc>
              <a:tabLst>
                <a:tab algn="l" pos="0"/>
              </a:tabLst>
            </a:pPr>
            <a:endParaRPr b="0" lang="fr-FR" sz="1300" spc="-1" strike="noStrike">
              <a:latin typeface="Arial"/>
            </a:endParaRPr>
          </a:p>
          <a:p>
            <a:pPr marL="457200">
              <a:lnSpc>
                <a:spcPct val="100000"/>
              </a:lnSpc>
              <a:tabLst>
                <a:tab algn="l" pos="0"/>
              </a:tabLst>
            </a:pPr>
            <a:endParaRPr b="0" lang="fr-FR" sz="1300" spc="-1" strike="noStrike">
              <a:latin typeface="Arial"/>
            </a:endParaRPr>
          </a:p>
          <a:p>
            <a:pPr>
              <a:lnSpc>
                <a:spcPct val="100000"/>
              </a:lnSpc>
              <a:tabLst>
                <a:tab algn="l" pos="0"/>
              </a:tabLst>
            </a:pPr>
            <a:endParaRPr b="0" lang="fr-FR" sz="1300" spc="-1" strike="noStrike">
              <a:latin typeface="Arial"/>
            </a:endParaRPr>
          </a:p>
          <a:p>
            <a:pPr algn="ctr">
              <a:lnSpc>
                <a:spcPct val="100000"/>
              </a:lnSpc>
              <a:tabLst>
                <a:tab algn="l" pos="0"/>
              </a:tabLst>
            </a:pPr>
            <a:endParaRPr b="0" lang="fr-FR" sz="1300" spc="-1" strike="noStrike">
              <a:latin typeface="Arial"/>
            </a:endParaRPr>
          </a:p>
        </p:txBody>
      </p:sp>
      <p:pic>
        <p:nvPicPr>
          <p:cNvPr id="289" name="Google Shape;430;g181514d25bc_0_25" descr=""/>
          <p:cNvPicPr/>
          <p:nvPr/>
        </p:nvPicPr>
        <p:blipFill>
          <a:blip r:embed="rId1"/>
          <a:stretch/>
        </p:blipFill>
        <p:spPr>
          <a:xfrm>
            <a:off x="4619160" y="1710000"/>
            <a:ext cx="5347440" cy="282996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5040" y="87840"/>
            <a:ext cx="10078920" cy="901800"/>
          </a:xfrm>
          <a:prstGeom prst="rect">
            <a:avLst/>
          </a:prstGeom>
          <a:solidFill>
            <a:srgbClr val="16395e"/>
          </a:solidFill>
          <a:ln w="9360">
            <a:solidFill>
              <a:srgbClr val="3465a4"/>
            </a:solidFill>
            <a:round/>
          </a:ln>
        </p:spPr>
        <p:style>
          <a:lnRef idx="0"/>
          <a:fillRef idx="0"/>
          <a:effectRef idx="0"/>
          <a:fontRef idx="minor"/>
        </p:style>
      </p:sp>
      <p:sp>
        <p:nvSpPr>
          <p:cNvPr id="291"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400" spc="-1" strike="noStrike">
                <a:solidFill>
                  <a:srgbClr val="ffffff"/>
                </a:solidFill>
                <a:latin typeface="Times New Roman"/>
                <a:ea typeface="Times New Roman"/>
              </a:rPr>
              <a:t>5.2 Pour chacun de ces pays, quelle sera l’évolution de ce potentiel de clients ?</a:t>
            </a:r>
            <a:endParaRPr b="0" lang="fr-FR" sz="2400" spc="-1" strike="noStrike">
              <a:latin typeface="Arial"/>
            </a:endParaRPr>
          </a:p>
        </p:txBody>
      </p:sp>
      <p:grpSp>
        <p:nvGrpSpPr>
          <p:cNvPr id="292" name="Group 3"/>
          <p:cNvGrpSpPr/>
          <p:nvPr/>
        </p:nvGrpSpPr>
        <p:grpSpPr>
          <a:xfrm>
            <a:off x="462960" y="990000"/>
            <a:ext cx="9328320" cy="4574160"/>
            <a:chOff x="462960" y="990000"/>
            <a:chExt cx="9328320" cy="4574160"/>
          </a:xfrm>
        </p:grpSpPr>
        <p:pic>
          <p:nvPicPr>
            <p:cNvPr id="293" name="Google Shape;438;g18390d7556a_0_0" descr=""/>
            <p:cNvPicPr/>
            <p:nvPr/>
          </p:nvPicPr>
          <p:blipFill>
            <a:blip r:embed="rId1"/>
            <a:stretch/>
          </p:blipFill>
          <p:spPr>
            <a:xfrm>
              <a:off x="7343640" y="1050480"/>
              <a:ext cx="1952280" cy="2123640"/>
            </a:xfrm>
            <a:prstGeom prst="rect">
              <a:avLst/>
            </a:prstGeom>
            <a:ln>
              <a:noFill/>
            </a:ln>
          </p:spPr>
        </p:pic>
        <p:pic>
          <p:nvPicPr>
            <p:cNvPr id="294" name="Google Shape;439;g18390d7556a_0_0" descr=""/>
            <p:cNvPicPr/>
            <p:nvPr/>
          </p:nvPicPr>
          <p:blipFill>
            <a:blip r:embed="rId2"/>
            <a:stretch/>
          </p:blipFill>
          <p:spPr>
            <a:xfrm>
              <a:off x="6837120" y="3251880"/>
              <a:ext cx="2954160" cy="2312280"/>
            </a:xfrm>
            <a:prstGeom prst="rect">
              <a:avLst/>
            </a:prstGeom>
            <a:ln>
              <a:noFill/>
            </a:ln>
          </p:spPr>
        </p:pic>
        <p:pic>
          <p:nvPicPr>
            <p:cNvPr id="295" name="Google Shape;440;g18390d7556a_0_0" descr=""/>
            <p:cNvPicPr/>
            <p:nvPr/>
          </p:nvPicPr>
          <p:blipFill>
            <a:blip r:embed="rId3"/>
            <a:stretch/>
          </p:blipFill>
          <p:spPr>
            <a:xfrm>
              <a:off x="3583800" y="1010520"/>
              <a:ext cx="3155760" cy="2281320"/>
            </a:xfrm>
            <a:prstGeom prst="rect">
              <a:avLst/>
            </a:prstGeom>
            <a:ln>
              <a:noFill/>
            </a:ln>
          </p:spPr>
        </p:pic>
        <p:pic>
          <p:nvPicPr>
            <p:cNvPr id="296" name="Google Shape;441;g18390d7556a_0_0" descr=""/>
            <p:cNvPicPr/>
            <p:nvPr/>
          </p:nvPicPr>
          <p:blipFill>
            <a:blip r:embed="rId4"/>
            <a:stretch/>
          </p:blipFill>
          <p:spPr>
            <a:xfrm>
              <a:off x="3798720" y="3251880"/>
              <a:ext cx="2954160" cy="2265840"/>
            </a:xfrm>
            <a:prstGeom prst="rect">
              <a:avLst/>
            </a:prstGeom>
            <a:ln>
              <a:noFill/>
            </a:ln>
          </p:spPr>
        </p:pic>
        <p:pic>
          <p:nvPicPr>
            <p:cNvPr id="297" name="Google Shape;442;g18390d7556a_0_0" descr=""/>
            <p:cNvPicPr/>
            <p:nvPr/>
          </p:nvPicPr>
          <p:blipFill>
            <a:blip r:embed="rId5"/>
            <a:stretch/>
          </p:blipFill>
          <p:spPr>
            <a:xfrm>
              <a:off x="599040" y="3206880"/>
              <a:ext cx="3001680" cy="2270880"/>
            </a:xfrm>
            <a:prstGeom prst="rect">
              <a:avLst/>
            </a:prstGeom>
            <a:ln>
              <a:noFill/>
            </a:ln>
          </p:spPr>
        </p:pic>
        <p:pic>
          <p:nvPicPr>
            <p:cNvPr id="298" name="Google Shape;443;g18390d7556a_0_0" descr=""/>
            <p:cNvPicPr/>
            <p:nvPr/>
          </p:nvPicPr>
          <p:blipFill>
            <a:blip r:embed="rId6"/>
            <a:stretch/>
          </p:blipFill>
          <p:spPr>
            <a:xfrm>
              <a:off x="462960" y="990000"/>
              <a:ext cx="3155760" cy="2244960"/>
            </a:xfrm>
            <a:prstGeom prst="rect">
              <a:avLst/>
            </a:prstGeom>
            <a:ln>
              <a:noFill/>
            </a:ln>
          </p:spPr>
        </p:pic>
        <p:sp>
          <p:nvSpPr>
            <p:cNvPr id="299" name="CustomShape 4"/>
            <p:cNvSpPr/>
            <p:nvPr/>
          </p:nvSpPr>
          <p:spPr>
            <a:xfrm>
              <a:off x="4878720" y="4435920"/>
              <a:ext cx="1351800" cy="320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900" spc="-1" strike="noStrike">
                  <a:solidFill>
                    <a:srgbClr val="000000"/>
                  </a:solidFill>
                  <a:latin typeface="Arial"/>
                  <a:ea typeface="Arial"/>
                </a:rPr>
                <a:t>Émirats arabes unis</a:t>
              </a:r>
              <a:endParaRPr b="0" lang="fr-FR" sz="900" spc="-1" strike="noStrike">
                <a:latin typeface="Arial"/>
              </a:endParaRPr>
            </a:p>
          </p:txBody>
        </p:sp>
        <p:sp>
          <p:nvSpPr>
            <p:cNvPr id="300" name="CustomShape 5"/>
            <p:cNvSpPr/>
            <p:nvPr/>
          </p:nvSpPr>
          <p:spPr>
            <a:xfrm>
              <a:off x="5224320" y="3778920"/>
              <a:ext cx="668520" cy="320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900" spc="-1" strike="noStrike">
                  <a:solidFill>
                    <a:srgbClr val="000000"/>
                  </a:solidFill>
                  <a:latin typeface="Arial"/>
                  <a:ea typeface="Arial"/>
                </a:rPr>
                <a:t>Qatar</a:t>
              </a:r>
              <a:endParaRPr b="0" lang="fr-FR" sz="900" spc="-1" strike="noStrike">
                <a:latin typeface="Arial"/>
              </a:endParaRPr>
            </a:p>
          </p:txBody>
        </p:sp>
      </p:grpSp>
      <p:sp>
        <p:nvSpPr>
          <p:cNvPr id="301" name="CustomShape 6"/>
          <p:cNvSpPr/>
          <p:nvPr/>
        </p:nvSpPr>
        <p:spPr>
          <a:xfrm>
            <a:off x="3353040" y="3312360"/>
            <a:ext cx="507600" cy="320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900" spc="-1" strike="noStrike">
                <a:solidFill>
                  <a:srgbClr val="000000"/>
                </a:solidFill>
                <a:latin typeface="Arial"/>
                <a:ea typeface="Arial"/>
              </a:rPr>
              <a:t>Qatar</a:t>
            </a:r>
            <a:endParaRPr b="0" lang="fr-FR" sz="900" spc="-1" strike="noStrike">
              <a:latin typeface="Arial"/>
            </a:endParaRPr>
          </a:p>
        </p:txBody>
      </p:sp>
      <p:sp>
        <p:nvSpPr>
          <p:cNvPr id="302" name="CustomShape 7"/>
          <p:cNvSpPr/>
          <p:nvPr/>
        </p:nvSpPr>
        <p:spPr>
          <a:xfrm>
            <a:off x="6444000" y="1207440"/>
            <a:ext cx="507600" cy="320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900" spc="-1" strike="noStrike">
                <a:solidFill>
                  <a:srgbClr val="000000"/>
                </a:solidFill>
                <a:latin typeface="Arial"/>
                <a:ea typeface="Arial"/>
              </a:rPr>
              <a:t>Qatar</a:t>
            </a:r>
            <a:endParaRPr b="0" lang="fr-FR" sz="900" spc="-1" strike="noStrike">
              <a:latin typeface="Arial"/>
            </a:endParaRPr>
          </a:p>
        </p:txBody>
      </p:sp>
      <p:sp>
        <p:nvSpPr>
          <p:cNvPr id="303" name="CustomShape 8"/>
          <p:cNvSpPr/>
          <p:nvPr/>
        </p:nvSpPr>
        <p:spPr>
          <a:xfrm>
            <a:off x="3264480" y="3404520"/>
            <a:ext cx="1301760" cy="320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900" spc="-1" strike="noStrike">
                <a:solidFill>
                  <a:srgbClr val="000000"/>
                </a:solidFill>
                <a:latin typeface="Arial"/>
                <a:ea typeface="Arial"/>
              </a:rPr>
              <a:t> </a:t>
            </a:r>
            <a:r>
              <a:rPr b="0" lang="en-US" sz="900" spc="-1" strike="noStrike">
                <a:solidFill>
                  <a:srgbClr val="000000"/>
                </a:solidFill>
                <a:latin typeface="Arial"/>
                <a:ea typeface="Arial"/>
              </a:rPr>
              <a:t>Émirats arabes unis</a:t>
            </a:r>
            <a:endParaRPr b="0" lang="fr-FR" sz="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457200" y="1095840"/>
            <a:ext cx="9345240" cy="4062960"/>
          </a:xfrm>
          <a:prstGeom prst="rect">
            <a:avLst/>
          </a:prstGeom>
          <a:noFill/>
          <a:ln>
            <a:noFill/>
          </a:ln>
        </p:spPr>
        <p:style>
          <a:lnRef idx="0"/>
          <a:fillRef idx="0"/>
          <a:effectRef idx="0"/>
          <a:fontRef idx="minor"/>
        </p:style>
        <p:txBody>
          <a:bodyPr lIns="0" rIns="0" tIns="0" bIns="0">
            <a:normAutofit/>
          </a:bodyPr>
          <a:p>
            <a:pPr>
              <a:lnSpc>
                <a:spcPct val="100000"/>
              </a:lnSpc>
              <a:tabLst>
                <a:tab algn="l" pos="0"/>
              </a:tabLst>
            </a:pPr>
            <a:endParaRPr b="0" lang="fr-FR" sz="1800" spc="-1" strike="noStrike">
              <a:latin typeface="Arial"/>
            </a:endParaRPr>
          </a:p>
          <a:p>
            <a:pPr>
              <a:lnSpc>
                <a:spcPct val="100000"/>
              </a:lnSpc>
              <a:spcBef>
                <a:spcPts val="865"/>
              </a:spcBef>
              <a:tabLst>
                <a:tab algn="l" pos="0"/>
              </a:tabLst>
            </a:pPr>
            <a:endParaRPr b="0" lang="fr-FR" sz="1800" spc="-1" strike="noStrike">
              <a:latin typeface="Arial"/>
            </a:endParaRPr>
          </a:p>
        </p:txBody>
      </p:sp>
      <p:sp>
        <p:nvSpPr>
          <p:cNvPr id="89" name="CustomShape 2"/>
          <p:cNvSpPr/>
          <p:nvPr/>
        </p:nvSpPr>
        <p:spPr>
          <a:xfrm>
            <a:off x="457200" y="1095840"/>
            <a:ext cx="5759640" cy="1297440"/>
          </a:xfrm>
          <a:prstGeom prst="rect">
            <a:avLst/>
          </a:prstGeom>
          <a:noFill/>
          <a:ln>
            <a:noFill/>
          </a:ln>
        </p:spPr>
        <p:style>
          <a:lnRef idx="0"/>
          <a:fillRef idx="0"/>
          <a:effectRef idx="0"/>
          <a:fontRef idx="minor"/>
        </p:style>
        <p:txBody>
          <a:bodyPr lIns="0" rIns="0" tIns="0" bIns="0">
            <a:normAutofit/>
          </a:bodyPr>
          <a:p>
            <a:pPr>
              <a:lnSpc>
                <a:spcPct val="100000"/>
              </a:lnSpc>
              <a:tabLst>
                <a:tab algn="l" pos="0"/>
              </a:tabLst>
            </a:pPr>
            <a:endParaRPr b="0" lang="fr-FR" sz="1800" spc="-1" strike="noStrike">
              <a:latin typeface="Arial"/>
            </a:endParaRPr>
          </a:p>
          <a:p>
            <a:pPr>
              <a:lnSpc>
                <a:spcPct val="100000"/>
              </a:lnSpc>
              <a:tabLst>
                <a:tab algn="l" pos="0"/>
              </a:tabLst>
            </a:pPr>
            <a:r>
              <a:rPr b="0" lang="en-US" sz="1500" spc="-1" strike="noStrike">
                <a:solidFill>
                  <a:srgbClr val="404040"/>
                </a:solidFill>
                <a:latin typeface="Times New Roman"/>
                <a:ea typeface="Times New Roman"/>
              </a:rPr>
              <a:t>Academy est une start-up de la EdTech qui propose des contenus de formation en ligne pour un public de niveau lycée et université. L'entreprise a la vision de l'expansion et pour cela, il est nécessaire d'identifier :</a:t>
            </a:r>
            <a:endParaRPr b="0" lang="fr-FR" sz="1500" spc="-1" strike="noStrike">
              <a:latin typeface="Arial"/>
            </a:endParaRPr>
          </a:p>
          <a:p>
            <a:pPr>
              <a:lnSpc>
                <a:spcPct val="100000"/>
              </a:lnSpc>
              <a:tabLst>
                <a:tab algn="l" pos="0"/>
              </a:tabLst>
            </a:pPr>
            <a:endParaRPr b="0" lang="fr-FR" sz="1500" spc="-1" strike="noStrike">
              <a:latin typeface="Arial"/>
            </a:endParaRPr>
          </a:p>
          <a:p>
            <a:pPr>
              <a:lnSpc>
                <a:spcPct val="100000"/>
              </a:lnSpc>
              <a:spcBef>
                <a:spcPts val="865"/>
              </a:spcBef>
              <a:tabLst>
                <a:tab algn="l" pos="0"/>
              </a:tabLst>
            </a:pPr>
            <a:endParaRPr b="0" lang="fr-FR" sz="1500" spc="-1" strike="noStrike">
              <a:latin typeface="Arial"/>
            </a:endParaRPr>
          </a:p>
        </p:txBody>
      </p:sp>
      <p:grpSp>
        <p:nvGrpSpPr>
          <p:cNvPr id="90" name="Group 3"/>
          <p:cNvGrpSpPr/>
          <p:nvPr/>
        </p:nvGrpSpPr>
        <p:grpSpPr>
          <a:xfrm>
            <a:off x="7243200" y="1095840"/>
            <a:ext cx="2559240" cy="639000"/>
            <a:chOff x="7243200" y="1095840"/>
            <a:chExt cx="2559240" cy="639000"/>
          </a:xfrm>
        </p:grpSpPr>
        <p:sp>
          <p:nvSpPr>
            <p:cNvPr id="91" name="CustomShape 4"/>
            <p:cNvSpPr/>
            <p:nvPr/>
          </p:nvSpPr>
          <p:spPr>
            <a:xfrm>
              <a:off x="7243200" y="1095840"/>
              <a:ext cx="2559240" cy="639000"/>
            </a:xfrm>
            <a:prstGeom prst="rect">
              <a:avLst/>
            </a:prstGeom>
            <a:solidFill>
              <a:srgbClr val="dafbf8"/>
            </a:solidFill>
            <a:ln>
              <a:noFill/>
            </a:ln>
          </p:spPr>
          <p:style>
            <a:lnRef idx="0"/>
            <a:fillRef idx="0"/>
            <a:effectRef idx="0"/>
            <a:fontRef idx="minor"/>
          </p:style>
        </p:sp>
        <p:pic>
          <p:nvPicPr>
            <p:cNvPr id="92" name="Google Shape;133;p3" descr=""/>
            <p:cNvPicPr/>
            <p:nvPr/>
          </p:nvPicPr>
          <p:blipFill>
            <a:blip r:embed="rId1"/>
            <a:stretch/>
          </p:blipFill>
          <p:spPr>
            <a:xfrm>
              <a:off x="7273800" y="1095840"/>
              <a:ext cx="2404080" cy="542880"/>
            </a:xfrm>
            <a:prstGeom prst="rect">
              <a:avLst/>
            </a:prstGeom>
            <a:ln>
              <a:noFill/>
            </a:ln>
          </p:spPr>
        </p:pic>
      </p:grpSp>
      <p:sp>
        <p:nvSpPr>
          <p:cNvPr id="93" name="CustomShape 5"/>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94" name="CustomShape 6"/>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400" spc="-1" strike="noStrike">
                <a:solidFill>
                  <a:srgbClr val="ffffff"/>
                </a:solidFill>
                <a:latin typeface="Times New Roman"/>
                <a:ea typeface="Times New Roman"/>
              </a:rPr>
              <a:t>1.1 Description du projet</a:t>
            </a:r>
            <a:endParaRPr b="0" lang="fr-FR" sz="2400" spc="-1" strike="noStrike">
              <a:latin typeface="Arial"/>
            </a:endParaRPr>
          </a:p>
        </p:txBody>
      </p:sp>
      <p:sp>
        <p:nvSpPr>
          <p:cNvPr id="95" name="CustomShape 7"/>
          <p:cNvSpPr/>
          <p:nvPr/>
        </p:nvSpPr>
        <p:spPr>
          <a:xfrm>
            <a:off x="458640" y="2651760"/>
            <a:ext cx="9420120" cy="1528560"/>
          </a:xfrm>
          <a:prstGeom prst="rect">
            <a:avLst/>
          </a:prstGeom>
          <a:noFill/>
          <a:ln>
            <a:noFill/>
          </a:ln>
        </p:spPr>
        <p:style>
          <a:lnRef idx="0"/>
          <a:fillRef idx="0"/>
          <a:effectRef idx="0"/>
          <a:fontRef idx="minor"/>
        </p:style>
        <p:txBody>
          <a:bodyPr lIns="0" rIns="0" tIns="0" bIns="0">
            <a:normAutofit/>
          </a:bodyPr>
          <a:p>
            <a:pPr>
              <a:lnSpc>
                <a:spcPct val="100000"/>
              </a:lnSpc>
              <a:tabLst>
                <a:tab algn="l" pos="0"/>
              </a:tabLst>
            </a:pPr>
            <a:r>
              <a:rPr b="0" lang="en-US" sz="1500" spc="-1" strike="noStrike">
                <a:solidFill>
                  <a:srgbClr val="404040"/>
                </a:solidFill>
                <a:latin typeface="Times New Roman"/>
                <a:ea typeface="Times New Roman"/>
              </a:rPr>
              <a:t>1. Quels sont les pays avec un fort potentiel de clients pour ses services ?</a:t>
            </a:r>
            <a:endParaRPr b="0" lang="fr-FR" sz="1500" spc="-1" strike="noStrike">
              <a:latin typeface="Arial"/>
            </a:endParaRPr>
          </a:p>
          <a:p>
            <a:pPr>
              <a:lnSpc>
                <a:spcPct val="100000"/>
              </a:lnSpc>
              <a:tabLst>
                <a:tab algn="l" pos="0"/>
              </a:tabLst>
            </a:pPr>
            <a:r>
              <a:rPr b="0" lang="en-US" sz="1500" spc="-1" strike="noStrike">
                <a:solidFill>
                  <a:srgbClr val="404040"/>
                </a:solidFill>
                <a:latin typeface="Times New Roman"/>
                <a:ea typeface="Times New Roman"/>
              </a:rPr>
              <a:t>2. Pour chacun de ces pays, quelle sera l’évolution de ce potentiel de clients ?</a:t>
            </a:r>
            <a:endParaRPr b="0" lang="fr-FR" sz="1500" spc="-1" strike="noStrike">
              <a:latin typeface="Arial"/>
            </a:endParaRPr>
          </a:p>
          <a:p>
            <a:pPr>
              <a:lnSpc>
                <a:spcPct val="100000"/>
              </a:lnSpc>
              <a:tabLst>
                <a:tab algn="l" pos="0"/>
              </a:tabLst>
            </a:pPr>
            <a:r>
              <a:rPr b="0" lang="en-US" sz="1500" spc="-1" strike="noStrike">
                <a:solidFill>
                  <a:srgbClr val="404040"/>
                </a:solidFill>
                <a:latin typeface="Times New Roman"/>
                <a:ea typeface="Times New Roman"/>
              </a:rPr>
              <a:t>3. Dans quels pays l'entreprise doit-elle opérer en priorité ?</a:t>
            </a:r>
            <a:endParaRPr b="0" lang="fr-FR" sz="1500" spc="-1" strike="noStrike">
              <a:latin typeface="Arial"/>
            </a:endParaRPr>
          </a:p>
          <a:p>
            <a:pPr>
              <a:lnSpc>
                <a:spcPct val="100000"/>
              </a:lnSpc>
              <a:tabLst>
                <a:tab algn="l" pos="0"/>
              </a:tabLst>
            </a:pPr>
            <a:endParaRPr b="0" lang="fr-FR" sz="1500" spc="-1" strike="noStrike">
              <a:latin typeface="Arial"/>
            </a:endParaRPr>
          </a:p>
          <a:p>
            <a:pPr>
              <a:lnSpc>
                <a:spcPct val="100000"/>
              </a:lnSpc>
              <a:tabLst>
                <a:tab algn="l" pos="0"/>
              </a:tabLst>
            </a:pPr>
            <a:r>
              <a:rPr b="0" lang="en-US" sz="1500" spc="-1" strike="noStrike">
                <a:solidFill>
                  <a:srgbClr val="404040"/>
                </a:solidFill>
                <a:latin typeface="Times New Roman"/>
                <a:ea typeface="Times New Roman"/>
              </a:rPr>
              <a:t>La mission consiste à effectuer une analyse exploratoire pour déterminer si les données sur l’éducation de la banque mondiale permettent d’informer le projet d’expansion </a:t>
            </a:r>
            <a:endParaRPr b="0" lang="fr-FR" sz="1500" spc="-1" strike="noStrike">
              <a:latin typeface="Arial"/>
            </a:endParaRPr>
          </a:p>
          <a:p>
            <a:pPr>
              <a:lnSpc>
                <a:spcPct val="100000"/>
              </a:lnSpc>
              <a:spcBef>
                <a:spcPts val="865"/>
              </a:spcBef>
              <a:tabLst>
                <a:tab algn="l" pos="0"/>
              </a:tabLst>
            </a:pP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2511000" y="1871640"/>
            <a:ext cx="5128200" cy="1560240"/>
          </a:xfrm>
          <a:prstGeom prst="rect">
            <a:avLst/>
          </a:prstGeom>
          <a:noFill/>
          <a:ln>
            <a:noFill/>
          </a:ln>
          <a:effectLst>
            <a:outerShdw algn="bl" blurRad="57150" dir="4743346" dist="66367" rotWithShape="0">
              <a:srgbClr val="000000">
                <a:alpha val="50000"/>
              </a:srgbClr>
            </a:outerShdw>
            <a:reflection algn="bl" blurRad="0" dir="5400000" dist="95250" endA="0" endPos="82000" fadeDir="5400012" kx="0" ky="0" rotWithShape="0" stA="65000" stPos="0" sy="-100000"/>
          </a:effectLst>
        </p:spPr>
        <p:style>
          <a:lnRef idx="0"/>
          <a:fillRef idx="0"/>
          <a:effectRef idx="0"/>
          <a:fontRef idx="minor"/>
        </p:style>
        <p:txBody>
          <a:bodyPr tIns="91440" bIns="91440">
            <a:noAutofit/>
          </a:bodyPr>
          <a:p>
            <a:pPr algn="ctr">
              <a:lnSpc>
                <a:spcPct val="100000"/>
              </a:lnSpc>
              <a:tabLst>
                <a:tab algn="l" pos="0"/>
              </a:tabLst>
            </a:pPr>
            <a:r>
              <a:rPr b="1" lang="en-US" sz="6200" spc="-1" strike="noStrike">
                <a:solidFill>
                  <a:srgbClr val="1f497d"/>
                </a:solidFill>
                <a:latin typeface="Arial"/>
                <a:ea typeface="Arial"/>
              </a:rPr>
              <a:t>Merci ! </a:t>
            </a:r>
            <a:endParaRPr b="0" lang="fr-FR" sz="6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Google Shape;459;g18390d7556a_0_41" descr=""/>
          <p:cNvPicPr/>
          <p:nvPr/>
        </p:nvPicPr>
        <p:blipFill>
          <a:blip r:embed="rId1"/>
          <a:srcRect l="29466" t="0" r="0" b="0"/>
          <a:stretch/>
        </p:blipFill>
        <p:spPr>
          <a:xfrm>
            <a:off x="4300560" y="1440"/>
            <a:ext cx="5776920" cy="5668560"/>
          </a:xfrm>
          <a:prstGeom prst="rect">
            <a:avLst/>
          </a:prstGeom>
          <a:ln>
            <a:noFill/>
          </a:ln>
        </p:spPr>
      </p:pic>
      <p:sp>
        <p:nvSpPr>
          <p:cNvPr id="306" name="CustomShape 1"/>
          <p:cNvSpPr/>
          <p:nvPr/>
        </p:nvSpPr>
        <p:spPr>
          <a:xfrm>
            <a:off x="0" y="1676160"/>
            <a:ext cx="5851080" cy="2365560"/>
          </a:xfrm>
          <a:prstGeom prst="rect">
            <a:avLst/>
          </a:prstGeom>
          <a:solidFill>
            <a:srgbClr val="16395e"/>
          </a:solidFill>
          <a:ln w="9360">
            <a:solidFill>
              <a:srgbClr val="3465a4"/>
            </a:solidFill>
            <a:round/>
          </a:ln>
        </p:spPr>
        <p:style>
          <a:lnRef idx="0"/>
          <a:fillRef idx="0"/>
          <a:effectRef idx="0"/>
          <a:fontRef idx="minor"/>
        </p:style>
      </p:sp>
      <p:sp>
        <p:nvSpPr>
          <p:cNvPr id="307" name="CustomShape 2"/>
          <p:cNvSpPr/>
          <p:nvPr/>
        </p:nvSpPr>
        <p:spPr>
          <a:xfrm>
            <a:off x="166320" y="1666800"/>
            <a:ext cx="5867640" cy="2277000"/>
          </a:xfrm>
          <a:prstGeom prst="rect">
            <a:avLst/>
          </a:prstGeom>
          <a:noFill/>
          <a:ln>
            <a:noFill/>
          </a:ln>
        </p:spPr>
        <p:style>
          <a:lnRef idx="0"/>
          <a:fillRef idx="0"/>
          <a:effectRef idx="0"/>
          <a:fontRef idx="minor"/>
        </p:style>
        <p:txBody>
          <a:bodyPr lIns="0" rIns="0" tIns="0" bIns="0" anchor="ctr">
            <a:noAutofit/>
          </a:bodyPr>
          <a:p>
            <a:pPr>
              <a:lnSpc>
                <a:spcPct val="100000"/>
              </a:lnSpc>
              <a:tabLst>
                <a:tab algn="l" pos="0"/>
              </a:tabLst>
            </a:pPr>
            <a:r>
              <a:rPr b="0" lang="en-US" sz="5400" spc="-1" strike="noStrike">
                <a:solidFill>
                  <a:srgbClr val="ffffff"/>
                </a:solidFill>
                <a:latin typeface="Times New Roman"/>
                <a:ea typeface="Times New Roman"/>
              </a:rPr>
              <a:t>06</a:t>
            </a:r>
            <a:endParaRPr b="0" lang="fr-FR" sz="5400" spc="-1" strike="noStrike">
              <a:latin typeface="Arial"/>
            </a:endParaRPr>
          </a:p>
          <a:p>
            <a:pPr>
              <a:lnSpc>
                <a:spcPct val="100000"/>
              </a:lnSpc>
              <a:tabLst>
                <a:tab algn="l" pos="0"/>
              </a:tabLst>
            </a:pPr>
            <a:r>
              <a:rPr b="0" lang="en-US" sz="5400" spc="-1" strike="noStrike">
                <a:solidFill>
                  <a:srgbClr val="ffffff"/>
                </a:solidFill>
                <a:latin typeface="Times New Roman"/>
                <a:ea typeface="Times New Roman"/>
              </a:rPr>
              <a:t>Annexes</a:t>
            </a:r>
            <a:endParaRPr b="0" lang="fr-FR" sz="5400" spc="-1" strike="noStrike">
              <a:latin typeface="Arial"/>
            </a:endParaRPr>
          </a:p>
          <a:p>
            <a:pPr>
              <a:lnSpc>
                <a:spcPct val="100000"/>
              </a:lnSpc>
              <a:tabLst>
                <a:tab algn="l" pos="0"/>
              </a:tabLst>
            </a:pP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309"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nSpc>
                <a:spcPct val="100000"/>
              </a:lnSpc>
              <a:tabLst>
                <a:tab algn="l" pos="0"/>
              </a:tabLst>
            </a:pPr>
            <a:r>
              <a:rPr b="0" lang="en-US" sz="2300" spc="-1" strike="noStrike">
                <a:solidFill>
                  <a:srgbClr val="ffffff"/>
                </a:solidFill>
                <a:latin typeface="Times New Roman"/>
                <a:ea typeface="Times New Roman"/>
              </a:rPr>
              <a:t>Model 2: Top 25 pays avec un fort potentiel pour acquérir les services d’Academy</a:t>
            </a:r>
            <a:endParaRPr b="0" lang="fr-FR" sz="2300" spc="-1" strike="noStrike">
              <a:latin typeface="Arial"/>
            </a:endParaRPr>
          </a:p>
        </p:txBody>
      </p:sp>
      <p:sp>
        <p:nvSpPr>
          <p:cNvPr id="310" name="CustomShape 3"/>
          <p:cNvSpPr/>
          <p:nvPr/>
        </p:nvSpPr>
        <p:spPr>
          <a:xfrm>
            <a:off x="5186160" y="4803840"/>
            <a:ext cx="179640" cy="426240"/>
          </a:xfrm>
          <a:prstGeom prst="rect">
            <a:avLst/>
          </a:prstGeom>
          <a:noFill/>
          <a:ln>
            <a:noFill/>
          </a:ln>
        </p:spPr>
        <p:style>
          <a:lnRef idx="0"/>
          <a:fillRef idx="0"/>
          <a:effectRef idx="0"/>
          <a:fontRef idx="minor"/>
        </p:style>
      </p:sp>
      <p:sp>
        <p:nvSpPr>
          <p:cNvPr id="311" name="CustomShape 4"/>
          <p:cNvSpPr/>
          <p:nvPr/>
        </p:nvSpPr>
        <p:spPr>
          <a:xfrm>
            <a:off x="1020960" y="986400"/>
            <a:ext cx="1413000" cy="334440"/>
          </a:xfrm>
          <a:prstGeom prst="rect">
            <a:avLst/>
          </a:prstGeom>
          <a:noFill/>
          <a:ln w="29160">
            <a:solidFill>
              <a:srgbClr val="3465a4"/>
            </a:solidFill>
            <a:round/>
          </a:ln>
        </p:spPr>
        <p:style>
          <a:lnRef idx="0"/>
          <a:fillRef idx="0"/>
          <a:effectRef idx="0"/>
          <a:fontRef idx="minor"/>
        </p:style>
      </p:sp>
      <p:sp>
        <p:nvSpPr>
          <p:cNvPr id="312" name="CustomShape 5"/>
          <p:cNvSpPr/>
          <p:nvPr/>
        </p:nvSpPr>
        <p:spPr>
          <a:xfrm>
            <a:off x="2510640" y="992160"/>
            <a:ext cx="3157560" cy="340920"/>
          </a:xfrm>
          <a:prstGeom prst="rect">
            <a:avLst/>
          </a:prstGeom>
          <a:noFill/>
          <a:ln w="29160">
            <a:solidFill>
              <a:srgbClr val="c99c00"/>
            </a:solidFill>
            <a:round/>
          </a:ln>
        </p:spPr>
        <p:style>
          <a:lnRef idx="0"/>
          <a:fillRef idx="0"/>
          <a:effectRef idx="0"/>
          <a:fontRef idx="minor"/>
        </p:style>
      </p:sp>
      <p:sp>
        <p:nvSpPr>
          <p:cNvPr id="313" name="CustomShape 6"/>
          <p:cNvSpPr/>
          <p:nvPr/>
        </p:nvSpPr>
        <p:spPr>
          <a:xfrm>
            <a:off x="91440" y="1023840"/>
            <a:ext cx="9874440" cy="482400"/>
          </a:xfrm>
          <a:prstGeom prst="rect">
            <a:avLst/>
          </a:prstGeom>
          <a:noFill/>
          <a:ln>
            <a:noFill/>
          </a:ln>
        </p:spPr>
        <p:style>
          <a:lnRef idx="0"/>
          <a:fillRef idx="0"/>
          <a:effectRef idx="0"/>
          <a:fontRef idx="minor"/>
        </p:style>
        <p:txBody>
          <a:bodyPr lIns="90000" rIns="90000" tIns="45000" bIns="45000">
            <a:noAutofit/>
          </a:bodyPr>
          <a:p>
            <a:pPr marL="457200">
              <a:lnSpc>
                <a:spcPct val="100000"/>
              </a:lnSpc>
              <a:tabLst>
                <a:tab algn="l" pos="0"/>
              </a:tabLst>
            </a:pPr>
            <a:r>
              <a:rPr b="1" lang="en-US" sz="1150" spc="-1" strike="noStrike">
                <a:solidFill>
                  <a:srgbClr val="000000"/>
                </a:solidFill>
                <a:latin typeface="Times New Roman"/>
                <a:ea typeface="Times New Roman"/>
              </a:rPr>
              <a:t>Score</a:t>
            </a:r>
            <a:r>
              <a:rPr b="1" lang="en-US" sz="1150" spc="-1" strike="noStrike">
                <a:solidFill>
                  <a:srgbClr val="0369a3"/>
                </a:solidFill>
                <a:latin typeface="Times New Roman"/>
                <a:ea typeface="Times New Roman"/>
              </a:rPr>
              <a:t> =  </a:t>
            </a:r>
            <a:r>
              <a:rPr b="1" lang="en-US" sz="1150" spc="-1" strike="noStrike">
                <a:solidFill>
                  <a:srgbClr val="000000"/>
                </a:solidFill>
                <a:latin typeface="Times New Roman"/>
                <a:ea typeface="Times New Roman"/>
              </a:rPr>
              <a:t>(</a:t>
            </a:r>
            <a:r>
              <a:rPr b="1" lang="en-US" sz="1150" spc="-1" strike="noStrike">
                <a:solidFill>
                  <a:srgbClr val="0369a3"/>
                </a:solidFill>
                <a:latin typeface="Times New Roman"/>
                <a:ea typeface="Times New Roman"/>
              </a:rPr>
              <a:t>IT.NET.USER.P2   </a:t>
            </a:r>
            <a:r>
              <a:rPr b="1" lang="en-US" sz="1150" spc="-1" strike="noStrike">
                <a:solidFill>
                  <a:srgbClr val="000000"/>
                </a:solidFill>
                <a:latin typeface="Times New Roman"/>
                <a:ea typeface="Times New Roman"/>
              </a:rPr>
              <a:t>+</a:t>
            </a:r>
            <a:r>
              <a:rPr b="1" lang="en-US" sz="1150" spc="-1" strike="noStrike">
                <a:solidFill>
                  <a:srgbClr val="0369a3"/>
                </a:solidFill>
                <a:latin typeface="Times New Roman"/>
                <a:ea typeface="Times New Roman"/>
              </a:rPr>
              <a:t>  </a:t>
            </a:r>
            <a:r>
              <a:rPr b="1" lang="en-US" sz="1150" spc="-1" strike="noStrike">
                <a:solidFill>
                  <a:srgbClr val="c99c00"/>
                </a:solidFill>
                <a:latin typeface="Times New Roman"/>
                <a:ea typeface="Times New Roman"/>
              </a:rPr>
              <a:t>(NY.GDP.PCAP.CD + </a:t>
            </a:r>
            <a:r>
              <a:rPr b="1" lang="en-US" sz="1150" spc="-1" strike="noStrike">
                <a:solidFill>
                  <a:srgbClr val="d36118"/>
                </a:solidFill>
                <a:latin typeface="Times New Roman"/>
                <a:ea typeface="Times New Roman"/>
              </a:rPr>
              <a:t>NY.GDP.PCAP. PP. CD)/2</a:t>
            </a:r>
            <a:r>
              <a:rPr b="1" lang="en-US" sz="1150" spc="-1" strike="noStrike">
                <a:solidFill>
                  <a:srgbClr val="404040"/>
                </a:solidFill>
                <a:latin typeface="Times New Roman"/>
                <a:ea typeface="Times New Roman"/>
              </a:rPr>
              <a:t>  </a:t>
            </a:r>
            <a:r>
              <a:rPr b="1" lang="en-US" sz="1150" spc="-1" strike="noStrike">
                <a:solidFill>
                  <a:srgbClr val="c99c00"/>
                </a:solidFill>
                <a:latin typeface="Times New Roman"/>
                <a:ea typeface="Times New Roman"/>
              </a:rPr>
              <a:t> </a:t>
            </a:r>
            <a:r>
              <a:rPr b="1" lang="en-US" sz="1150" spc="-1" strike="noStrike">
                <a:solidFill>
                  <a:srgbClr val="000000"/>
                </a:solidFill>
                <a:latin typeface="Times New Roman"/>
                <a:ea typeface="Times New Roman"/>
              </a:rPr>
              <a:t>+</a:t>
            </a:r>
            <a:r>
              <a:rPr b="1" lang="en-US" sz="1150" spc="-1" strike="noStrike">
                <a:solidFill>
                  <a:srgbClr val="c99c00"/>
                </a:solidFill>
                <a:latin typeface="Times New Roman"/>
                <a:ea typeface="Times New Roman"/>
              </a:rPr>
              <a:t>  </a:t>
            </a:r>
            <a:r>
              <a:rPr b="1" lang="en-US" sz="1150" spc="-1" strike="noStrike">
                <a:solidFill>
                  <a:srgbClr val="fc5c00"/>
                </a:solidFill>
                <a:latin typeface="Times New Roman"/>
                <a:ea typeface="Times New Roman"/>
              </a:rPr>
              <a:t> (SP.POP. GROW </a:t>
            </a:r>
            <a:r>
              <a:rPr b="1" lang="en-US" sz="1150" spc="-1" strike="noStrike">
                <a:solidFill>
                  <a:srgbClr val="000000"/>
                </a:solidFill>
                <a:latin typeface="Times New Roman"/>
                <a:ea typeface="Times New Roman"/>
              </a:rPr>
              <a:t>+</a:t>
            </a:r>
            <a:r>
              <a:rPr b="1" lang="en-US" sz="1150" spc="-1" strike="noStrike">
                <a:solidFill>
                  <a:srgbClr val="fc5c00"/>
                </a:solidFill>
                <a:latin typeface="Times New Roman"/>
                <a:ea typeface="Times New Roman"/>
              </a:rPr>
              <a:t> </a:t>
            </a:r>
            <a:r>
              <a:rPr b="1" lang="en-US" sz="1150" spc="-1" strike="noStrike">
                <a:solidFill>
                  <a:srgbClr val="18a303"/>
                </a:solidFill>
                <a:latin typeface="Times New Roman"/>
                <a:ea typeface="Times New Roman"/>
              </a:rPr>
              <a:t>SP.TER.TOTL.IN+ </a:t>
            </a:r>
            <a:r>
              <a:rPr b="1" lang="en-US" sz="1150" spc="-1" strike="noStrike">
                <a:solidFill>
                  <a:srgbClr val="fc0d00"/>
                </a:solidFill>
                <a:latin typeface="Times New Roman"/>
                <a:ea typeface="Times New Roman"/>
              </a:rPr>
              <a:t>)</a:t>
            </a:r>
            <a:r>
              <a:rPr b="1" lang="en-US" sz="1150" spc="-1" strike="noStrike">
                <a:solidFill>
                  <a:srgbClr val="404040"/>
                </a:solidFill>
                <a:latin typeface="Times New Roman"/>
                <a:ea typeface="Times New Roman"/>
              </a:rPr>
              <a:t>)</a:t>
            </a:r>
            <a:r>
              <a:rPr b="1" lang="en-US" sz="1150" spc="-1" strike="noStrike">
                <a:solidFill>
                  <a:srgbClr val="18a303"/>
                </a:solidFill>
                <a:latin typeface="Times New Roman"/>
                <a:ea typeface="Times New Roman"/>
              </a:rPr>
              <a:t>  </a:t>
            </a:r>
            <a:r>
              <a:rPr b="1" lang="en-US" sz="1150" spc="-1" strike="noStrike">
                <a:solidFill>
                  <a:srgbClr val="000000"/>
                </a:solidFill>
                <a:latin typeface="Times New Roman"/>
                <a:ea typeface="Times New Roman"/>
              </a:rPr>
              <a:t>/ 4</a:t>
            </a:r>
            <a:endParaRPr b="0" lang="fr-FR" sz="1150" spc="-1" strike="noStrike">
              <a:latin typeface="Arial"/>
            </a:endParaRPr>
          </a:p>
        </p:txBody>
      </p:sp>
      <p:sp>
        <p:nvSpPr>
          <p:cNvPr id="314" name="CustomShape 7"/>
          <p:cNvSpPr/>
          <p:nvPr/>
        </p:nvSpPr>
        <p:spPr>
          <a:xfrm>
            <a:off x="5852160" y="992160"/>
            <a:ext cx="3565080" cy="364680"/>
          </a:xfrm>
          <a:prstGeom prst="rect">
            <a:avLst/>
          </a:prstGeom>
          <a:noFill/>
          <a:ln w="29160">
            <a:solidFill>
              <a:srgbClr val="18a303"/>
            </a:solidFill>
            <a:round/>
          </a:ln>
        </p:spPr>
        <p:style>
          <a:lnRef idx="0"/>
          <a:fillRef idx="0"/>
          <a:effectRef idx="0"/>
          <a:fontRef idx="minor"/>
        </p:style>
      </p:sp>
      <p:pic>
        <p:nvPicPr>
          <p:cNvPr id="315" name="Google Shape;473;g18390d7556a_0_30" descr=""/>
          <p:cNvPicPr/>
          <p:nvPr/>
        </p:nvPicPr>
        <p:blipFill>
          <a:blip r:embed="rId1"/>
          <a:stretch/>
        </p:blipFill>
        <p:spPr>
          <a:xfrm>
            <a:off x="5690520" y="1811520"/>
            <a:ext cx="4384800" cy="2992320"/>
          </a:xfrm>
          <a:prstGeom prst="rect">
            <a:avLst/>
          </a:prstGeom>
          <a:ln>
            <a:noFill/>
          </a:ln>
        </p:spPr>
      </p:pic>
      <p:pic>
        <p:nvPicPr>
          <p:cNvPr id="316" name="Google Shape;474;g18390d7556a_0_30" descr=""/>
          <p:cNvPicPr/>
          <p:nvPr/>
        </p:nvPicPr>
        <p:blipFill>
          <a:blip r:embed="rId2"/>
          <a:stretch/>
        </p:blipFill>
        <p:spPr>
          <a:xfrm>
            <a:off x="4214160" y="2473200"/>
            <a:ext cx="1533240" cy="1800000"/>
          </a:xfrm>
          <a:prstGeom prst="rect">
            <a:avLst/>
          </a:prstGeom>
          <a:ln>
            <a:noFill/>
          </a:ln>
        </p:spPr>
      </p:pic>
      <p:pic>
        <p:nvPicPr>
          <p:cNvPr id="317" name="Google Shape;475;g18390d7556a_0_30" descr=""/>
          <p:cNvPicPr/>
          <p:nvPr/>
        </p:nvPicPr>
        <p:blipFill>
          <a:blip r:embed="rId3"/>
          <a:stretch/>
        </p:blipFill>
        <p:spPr>
          <a:xfrm>
            <a:off x="152280" y="1582920"/>
            <a:ext cx="4170240" cy="39344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319"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400" spc="-1" strike="noStrike">
                <a:solidFill>
                  <a:srgbClr val="ffffff"/>
                </a:solidFill>
                <a:latin typeface="Times New Roman"/>
                <a:ea typeface="Times New Roman"/>
              </a:rPr>
              <a:t>5.1 Les 5 pays avec un fort potentiel de clients pour les services sont :</a:t>
            </a:r>
            <a:endParaRPr b="0" lang="fr-FR" sz="2400" spc="-1" strike="noStrike">
              <a:latin typeface="Arial"/>
            </a:endParaRPr>
          </a:p>
        </p:txBody>
      </p:sp>
      <p:pic>
        <p:nvPicPr>
          <p:cNvPr id="320" name="Google Shape;482;p26" descr=""/>
          <p:cNvPicPr/>
          <p:nvPr/>
        </p:nvPicPr>
        <p:blipFill>
          <a:blip r:embed="rId1"/>
          <a:stretch/>
        </p:blipFill>
        <p:spPr>
          <a:xfrm>
            <a:off x="4120200" y="1463040"/>
            <a:ext cx="5997600" cy="3282480"/>
          </a:xfrm>
          <a:prstGeom prst="rect">
            <a:avLst/>
          </a:prstGeom>
          <a:ln>
            <a:noFill/>
          </a:ln>
        </p:spPr>
      </p:pic>
      <p:sp>
        <p:nvSpPr>
          <p:cNvPr id="321" name="CustomShape 3"/>
          <p:cNvSpPr/>
          <p:nvPr/>
        </p:nvSpPr>
        <p:spPr>
          <a:xfrm>
            <a:off x="207000" y="1005840"/>
            <a:ext cx="4387320" cy="4249080"/>
          </a:xfrm>
          <a:prstGeom prst="rect">
            <a:avLst/>
          </a:prstGeom>
          <a:noFill/>
          <a:ln>
            <a:noFill/>
          </a:ln>
        </p:spPr>
        <p:style>
          <a:lnRef idx="0"/>
          <a:fillRef idx="0"/>
          <a:effectRef idx="0"/>
          <a:fontRef idx="minor"/>
        </p:style>
        <p:txBody>
          <a:bodyPr lIns="90000" rIns="90000" tIns="45000" bIns="45000">
            <a:noAutofit/>
          </a:bodyPr>
          <a:p>
            <a:pPr marL="457200" indent="-310680">
              <a:lnSpc>
                <a:spcPct val="100000"/>
              </a:lnSpc>
              <a:buClr>
                <a:srgbClr val="0369a3"/>
              </a:buClr>
              <a:buFont typeface="Times New Roman"/>
              <a:buAutoNum type="arabicPeriod"/>
            </a:pPr>
            <a:r>
              <a:rPr b="1" lang="en-US" sz="1300" spc="-1" strike="noStrike">
                <a:solidFill>
                  <a:srgbClr val="0369a3"/>
                </a:solidFill>
                <a:latin typeface="Times New Roman"/>
                <a:ea typeface="Times New Roman"/>
              </a:rPr>
              <a:t>China (Chine): </a:t>
            </a:r>
            <a:endParaRPr b="0" lang="fr-FR" sz="13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population total</a:t>
            </a:r>
            <a:endParaRPr b="0" lang="fr-FR" sz="11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Population ayant l'âge officiel d'accéder à l'enseignement supérieur, hommes et femmes (nombre) </a:t>
            </a:r>
            <a:endParaRPr b="0" lang="fr-FR" sz="11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Utilisateurs de l’internet</a:t>
            </a:r>
            <a:endParaRPr b="0" lang="fr-FR" sz="1100" spc="-1" strike="noStrike">
              <a:latin typeface="Arial"/>
            </a:endParaRPr>
          </a:p>
          <a:p>
            <a:pPr marL="1371600">
              <a:lnSpc>
                <a:spcPct val="100000"/>
              </a:lnSpc>
              <a:tabLst>
                <a:tab algn="l" pos="0"/>
              </a:tabLst>
            </a:pPr>
            <a:endParaRPr b="0" lang="fr-FR" sz="1100" spc="-1" strike="noStrike">
              <a:latin typeface="Arial"/>
            </a:endParaRPr>
          </a:p>
          <a:p>
            <a:pPr marL="457200" indent="-310680">
              <a:lnSpc>
                <a:spcPct val="100000"/>
              </a:lnSpc>
              <a:buClr>
                <a:srgbClr val="000000"/>
              </a:buClr>
              <a:buFont typeface="Times New Roman"/>
              <a:buAutoNum type="arabicPeriod"/>
              <a:tabLst>
                <a:tab algn="l" pos="0"/>
              </a:tabLst>
            </a:pPr>
            <a:r>
              <a:rPr b="1" lang="en-US" sz="1300" spc="-1" strike="noStrike">
                <a:solidFill>
                  <a:srgbClr val="fc0d00"/>
                </a:solidFill>
                <a:latin typeface="Times New Roman"/>
                <a:ea typeface="Times New Roman"/>
              </a:rPr>
              <a:t>Qatar</a:t>
            </a:r>
            <a:r>
              <a:rPr b="1" lang="en-US" sz="1300" spc="-1" strike="noStrike">
                <a:solidFill>
                  <a:srgbClr val="e06666"/>
                </a:solidFill>
                <a:latin typeface="Times New Roman"/>
                <a:ea typeface="Times New Roman"/>
              </a:rPr>
              <a:t> : </a:t>
            </a:r>
            <a:endParaRPr b="0" lang="fr-FR" sz="13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PIB par habitant (GDP  per capita, PPP)</a:t>
            </a:r>
            <a:endParaRPr b="0" lang="fr-FR" sz="11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Utilisateurs de l'internet </a:t>
            </a:r>
            <a:r>
              <a:rPr b="0" i="1" lang="en-US" sz="1300" spc="-1" strike="noStrike">
                <a:solidFill>
                  <a:srgbClr val="000000"/>
                </a:solidFill>
                <a:latin typeface="Times New Roman"/>
                <a:ea typeface="Times New Roman"/>
              </a:rPr>
              <a:t> </a:t>
            </a:r>
            <a:endParaRPr b="0" lang="fr-FR" sz="1300" spc="-1" strike="noStrike">
              <a:latin typeface="Arial"/>
            </a:endParaRPr>
          </a:p>
          <a:p>
            <a:pPr marL="1828800">
              <a:lnSpc>
                <a:spcPct val="100000"/>
              </a:lnSpc>
              <a:tabLst>
                <a:tab algn="l" pos="0"/>
              </a:tabLst>
            </a:pPr>
            <a:endParaRPr b="0" lang="fr-FR" sz="1300" spc="-1" strike="noStrike">
              <a:latin typeface="Arial"/>
            </a:endParaRPr>
          </a:p>
          <a:p>
            <a:pPr marL="457200" indent="-310680">
              <a:lnSpc>
                <a:spcPct val="100000"/>
              </a:lnSpc>
              <a:buClr>
                <a:srgbClr val="4bacc6"/>
              </a:buClr>
              <a:buFont typeface="Times New Roman"/>
              <a:buAutoNum type="arabicPeriod"/>
              <a:tabLst>
                <a:tab algn="l" pos="0"/>
              </a:tabLst>
            </a:pPr>
            <a:r>
              <a:rPr b="1" lang="en-US" sz="1300" spc="-1" strike="noStrike">
                <a:solidFill>
                  <a:srgbClr val="4bacc6"/>
                </a:solidFill>
                <a:latin typeface="Times New Roman"/>
                <a:ea typeface="Times New Roman"/>
              </a:rPr>
              <a:t>India (Inde) :  </a:t>
            </a:r>
            <a:endParaRPr b="0" lang="fr-FR" sz="13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Population total</a:t>
            </a:r>
            <a:endParaRPr b="0" lang="fr-FR" sz="11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Population ayant l'âge officiel d'accéder à l'enseignement supérieur, hommes et femmes (nombre) </a:t>
            </a:r>
            <a:endParaRPr b="0" lang="fr-FR" sz="1100" spc="-1" strike="noStrike">
              <a:latin typeface="Arial"/>
            </a:endParaRPr>
          </a:p>
          <a:p>
            <a:pPr marL="2286000">
              <a:lnSpc>
                <a:spcPct val="100000"/>
              </a:lnSpc>
              <a:tabLst>
                <a:tab algn="l" pos="0"/>
              </a:tabLst>
            </a:pPr>
            <a:endParaRPr b="0" lang="fr-FR" sz="1100" spc="-1" strike="noStrike">
              <a:latin typeface="Arial"/>
            </a:endParaRPr>
          </a:p>
          <a:p>
            <a:pPr marL="457200" indent="-310680">
              <a:lnSpc>
                <a:spcPct val="100000"/>
              </a:lnSpc>
              <a:buClr>
                <a:srgbClr val="674ea7"/>
              </a:buClr>
              <a:buFont typeface="Times New Roman"/>
              <a:buAutoNum type="arabicPeriod"/>
              <a:tabLst>
                <a:tab algn="l" pos="0"/>
              </a:tabLst>
            </a:pPr>
            <a:r>
              <a:rPr b="1" lang="en-US" sz="1300" spc="-1" strike="noStrike">
                <a:solidFill>
                  <a:srgbClr val="674ea7"/>
                </a:solidFill>
                <a:latin typeface="Times New Roman"/>
                <a:ea typeface="Times New Roman"/>
              </a:rPr>
              <a:t>Luxembourg :</a:t>
            </a:r>
            <a:r>
              <a:rPr b="1" lang="en-US" sz="1300" spc="-1" strike="noStrike">
                <a:solidFill>
                  <a:srgbClr val="674ea7"/>
                </a:solidFill>
                <a:latin typeface="Times New Roman"/>
                <a:ea typeface="Times New Roman"/>
              </a:rPr>
              <a:t>	</a:t>
            </a:r>
            <a:endParaRPr b="0" lang="fr-FR" sz="13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PIB par habitant (GDP )</a:t>
            </a:r>
            <a:endParaRPr b="0" lang="fr-FR" sz="11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Utilisateurs de l'internet </a:t>
            </a:r>
            <a:r>
              <a:rPr b="0" i="1" lang="en-US" sz="1300" spc="-1" strike="noStrike">
                <a:solidFill>
                  <a:srgbClr val="000000"/>
                </a:solidFill>
                <a:latin typeface="Times New Roman"/>
                <a:ea typeface="Times New Roman"/>
              </a:rPr>
              <a:t> </a:t>
            </a:r>
            <a:endParaRPr b="0" lang="fr-FR" sz="1300" spc="-1" strike="noStrike">
              <a:latin typeface="Arial"/>
            </a:endParaRPr>
          </a:p>
          <a:p>
            <a:pPr marL="2286000">
              <a:lnSpc>
                <a:spcPct val="100000"/>
              </a:lnSpc>
              <a:tabLst>
                <a:tab algn="l" pos="0"/>
              </a:tabLst>
            </a:pPr>
            <a:endParaRPr b="0" lang="fr-FR" sz="1300" spc="-1" strike="noStrike">
              <a:latin typeface="Arial"/>
            </a:endParaRPr>
          </a:p>
          <a:p>
            <a:pPr marL="457200" indent="-310680">
              <a:lnSpc>
                <a:spcPct val="100000"/>
              </a:lnSpc>
              <a:buClr>
                <a:srgbClr val="fc5c00"/>
              </a:buClr>
              <a:buFont typeface="Times New Roman"/>
              <a:buAutoNum type="arabicPeriod"/>
              <a:tabLst>
                <a:tab algn="l" pos="0"/>
              </a:tabLst>
            </a:pPr>
            <a:r>
              <a:rPr b="1" lang="en-US" sz="1300" spc="-1" strike="noStrike">
                <a:solidFill>
                  <a:srgbClr val="fc5c00"/>
                </a:solidFill>
                <a:latin typeface="Times New Roman"/>
                <a:ea typeface="Times New Roman"/>
              </a:rPr>
              <a:t>Norway ( Norvège)</a:t>
            </a:r>
            <a:endParaRPr b="0" lang="fr-FR" sz="13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Utilisateurs de l'internet </a:t>
            </a:r>
            <a:r>
              <a:rPr b="0" i="1" lang="en-US" sz="1300" spc="-1" strike="noStrike">
                <a:solidFill>
                  <a:srgbClr val="000000"/>
                </a:solidFill>
                <a:latin typeface="Times New Roman"/>
                <a:ea typeface="Times New Roman"/>
              </a:rPr>
              <a:t> </a:t>
            </a:r>
            <a:endParaRPr b="0" lang="fr-FR" sz="1300" spc="-1" strike="noStrike">
              <a:latin typeface="Arial"/>
            </a:endParaRPr>
          </a:p>
          <a:p>
            <a:pPr marL="914400">
              <a:lnSpc>
                <a:spcPct val="100000"/>
              </a:lnSpc>
              <a:tabLst>
                <a:tab algn="l" pos="0"/>
              </a:tabLst>
            </a:pPr>
            <a:r>
              <a:rPr b="0" i="1" lang="en-US" sz="1100" spc="-1" strike="noStrike">
                <a:solidFill>
                  <a:srgbClr val="000000"/>
                </a:solidFill>
                <a:latin typeface="Times New Roman"/>
                <a:ea typeface="Times New Roman"/>
              </a:rPr>
              <a:t>PIB par habitant </a:t>
            </a:r>
            <a:endParaRPr b="0" lang="fr-FR" sz="1100" spc="-1" strike="noStrike">
              <a:latin typeface="Arial"/>
            </a:endParaRPr>
          </a:p>
          <a:p>
            <a:pPr>
              <a:lnSpc>
                <a:spcPct val="100000"/>
              </a:lnSpc>
              <a:tabLst>
                <a:tab algn="l" pos="0"/>
              </a:tabLst>
            </a:pPr>
            <a:endParaRPr b="0" lang="fr-FR" sz="1100" spc="-1" strike="noStrike">
              <a:latin typeface="Arial"/>
            </a:endParaRPr>
          </a:p>
          <a:p>
            <a:pPr algn="ctr">
              <a:lnSpc>
                <a:spcPct val="100000"/>
              </a:lnSpc>
              <a:tabLst>
                <a:tab algn="l" pos="0"/>
              </a:tabLst>
            </a:pPr>
            <a:endParaRPr b="0" lang="fr-FR" sz="11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323"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400" spc="-1" strike="noStrike">
                <a:solidFill>
                  <a:srgbClr val="ffffff"/>
                </a:solidFill>
                <a:latin typeface="Times New Roman"/>
                <a:ea typeface="Times New Roman"/>
              </a:rPr>
              <a:t>5.2 Pour chacun de ces pays, quelle sera l’évolution de ce potentiel de clients ?</a:t>
            </a:r>
            <a:endParaRPr b="0" lang="fr-FR" sz="2400" spc="-1" strike="noStrike">
              <a:latin typeface="Arial"/>
            </a:endParaRPr>
          </a:p>
        </p:txBody>
      </p:sp>
      <p:pic>
        <p:nvPicPr>
          <p:cNvPr id="324" name="Google Shape;490;p27" descr=""/>
          <p:cNvPicPr/>
          <p:nvPr/>
        </p:nvPicPr>
        <p:blipFill>
          <a:blip r:embed="rId1"/>
          <a:srcRect l="7139" t="7623" r="8576" b="5231"/>
          <a:stretch/>
        </p:blipFill>
        <p:spPr>
          <a:xfrm>
            <a:off x="576360" y="1080360"/>
            <a:ext cx="8494920" cy="43909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457200" y="1095480"/>
            <a:ext cx="9345240" cy="4062960"/>
          </a:xfrm>
          <a:prstGeom prst="rect">
            <a:avLst/>
          </a:prstGeom>
          <a:noFill/>
          <a:ln>
            <a:noFill/>
          </a:ln>
        </p:spPr>
        <p:style>
          <a:lnRef idx="0"/>
          <a:fillRef idx="0"/>
          <a:effectRef idx="0"/>
          <a:fontRef idx="minor"/>
        </p:style>
        <p:txBody>
          <a:bodyPr lIns="0" rIns="0" tIns="0" bIns="0">
            <a:normAutofit/>
          </a:bodyPr>
          <a:p>
            <a:pPr>
              <a:lnSpc>
                <a:spcPct val="100000"/>
              </a:lnSpc>
              <a:tabLst>
                <a:tab algn="l" pos="0"/>
              </a:tabLst>
            </a:pPr>
            <a:r>
              <a:rPr b="0" lang="en-US" sz="1500" spc="-1" strike="noStrike">
                <a:solidFill>
                  <a:srgbClr val="404040"/>
                </a:solidFill>
                <a:latin typeface="Times New Roman"/>
                <a:ea typeface="Times New Roman"/>
              </a:rPr>
              <a:t>5 Dataframes:  </a:t>
            </a:r>
            <a:endParaRPr b="0" lang="fr-FR" sz="1500" spc="-1" strike="noStrike">
              <a:latin typeface="Arial"/>
            </a:endParaRPr>
          </a:p>
          <a:p>
            <a:pPr>
              <a:lnSpc>
                <a:spcPct val="100000"/>
              </a:lnSpc>
              <a:spcBef>
                <a:spcPts val="567"/>
              </a:spcBef>
              <a:tabLst>
                <a:tab algn="l" pos="0"/>
              </a:tabLst>
            </a:pPr>
            <a:endParaRPr b="0" lang="fr-FR" sz="1500" spc="-1" strike="noStrike">
              <a:latin typeface="Arial"/>
            </a:endParaRPr>
          </a:p>
          <a:p>
            <a:pPr marL="432000" indent="-322920">
              <a:lnSpc>
                <a:spcPct val="100000"/>
              </a:lnSpc>
              <a:spcBef>
                <a:spcPts val="1134"/>
              </a:spcBef>
              <a:buClr>
                <a:srgbClr val="000000"/>
              </a:buClr>
              <a:buFont typeface="Times New Roman"/>
              <a:buAutoNum type="arabicParenR"/>
              <a:tabLst>
                <a:tab algn="l" pos="0"/>
              </a:tabLst>
            </a:pPr>
            <a:r>
              <a:rPr b="1" lang="en-US" sz="1500" spc="-1" strike="noStrike">
                <a:solidFill>
                  <a:srgbClr val="404040"/>
                </a:solidFill>
                <a:latin typeface="Times New Roman"/>
                <a:ea typeface="Times New Roman"/>
              </a:rPr>
              <a:t>Country (informations détaillées sur les pays ) :  241 lignes, 32 colonnes. </a:t>
            </a:r>
            <a:endParaRPr b="0" lang="fr-FR" sz="1500" spc="-1" strike="noStrike">
              <a:latin typeface="Arial"/>
            </a:endParaRPr>
          </a:p>
          <a:p>
            <a:pPr>
              <a:lnSpc>
                <a:spcPct val="100000"/>
              </a:lnSpc>
              <a:spcBef>
                <a:spcPts val="1134"/>
              </a:spcBef>
              <a:tabLst>
                <a:tab algn="l" pos="0"/>
              </a:tabLst>
            </a:pPr>
            <a:endParaRPr b="0" lang="fr-FR" sz="1500" spc="-1" strike="noStrike">
              <a:latin typeface="Arial"/>
            </a:endParaRPr>
          </a:p>
          <a:p>
            <a:pPr marL="432000" indent="-322920">
              <a:lnSpc>
                <a:spcPct val="100000"/>
              </a:lnSpc>
              <a:spcBef>
                <a:spcPts val="1134"/>
              </a:spcBef>
              <a:buClr>
                <a:srgbClr val="000000"/>
              </a:buClr>
              <a:buFont typeface="Times New Roman"/>
              <a:buAutoNum type="arabicParenR"/>
              <a:tabLst>
                <a:tab algn="l" pos="0"/>
              </a:tabLst>
            </a:pPr>
            <a:r>
              <a:rPr b="1" lang="en-US" sz="1500" spc="-1" strike="noStrike">
                <a:solidFill>
                  <a:srgbClr val="404040"/>
                </a:solidFill>
                <a:latin typeface="Times New Roman"/>
                <a:ea typeface="Times New Roman"/>
              </a:rPr>
              <a:t>Data (Indicateurs par année de mesure) : 886 930 lignes, 70 colonnes. </a:t>
            </a:r>
            <a:endParaRPr b="0" lang="fr-FR" sz="1500" spc="-1" strike="noStrike">
              <a:latin typeface="Arial"/>
            </a:endParaRPr>
          </a:p>
          <a:p>
            <a:pPr>
              <a:lnSpc>
                <a:spcPct val="100000"/>
              </a:lnSpc>
              <a:spcBef>
                <a:spcPts val="1134"/>
              </a:spcBef>
              <a:tabLst>
                <a:tab algn="l" pos="0"/>
              </a:tabLst>
            </a:pPr>
            <a:endParaRPr b="0" lang="fr-FR" sz="1500" spc="-1" strike="noStrike">
              <a:latin typeface="Arial"/>
            </a:endParaRPr>
          </a:p>
          <a:p>
            <a:pPr marL="432000" indent="-322920">
              <a:lnSpc>
                <a:spcPct val="100000"/>
              </a:lnSpc>
              <a:spcBef>
                <a:spcPts val="1134"/>
              </a:spcBef>
              <a:buClr>
                <a:srgbClr val="000000"/>
              </a:buClr>
              <a:buFont typeface="Times New Roman"/>
              <a:buAutoNum type="arabicParenR"/>
              <a:tabLst>
                <a:tab algn="l" pos="0"/>
              </a:tabLst>
            </a:pPr>
            <a:r>
              <a:rPr b="1" lang="en-US" sz="1500" spc="-1" strike="noStrike">
                <a:solidFill>
                  <a:srgbClr val="404040"/>
                </a:solidFill>
                <a:latin typeface="Times New Roman"/>
                <a:ea typeface="Times New Roman"/>
              </a:rPr>
              <a:t>Series (Liste des indicateurs par pays) : 3665 lignes, 21 colonnes</a:t>
            </a:r>
            <a:endParaRPr b="0" lang="fr-FR" sz="1500" spc="-1" strike="noStrike">
              <a:latin typeface="Arial"/>
            </a:endParaRPr>
          </a:p>
          <a:p>
            <a:pPr>
              <a:lnSpc>
                <a:spcPct val="100000"/>
              </a:lnSpc>
              <a:spcBef>
                <a:spcPts val="1134"/>
              </a:spcBef>
              <a:tabLst>
                <a:tab algn="l" pos="0"/>
              </a:tabLst>
            </a:pPr>
            <a:endParaRPr b="0" lang="fr-FR" sz="1500" spc="-1" strike="noStrike">
              <a:latin typeface="Arial"/>
            </a:endParaRPr>
          </a:p>
          <a:p>
            <a:pPr marL="432000" indent="-322920">
              <a:lnSpc>
                <a:spcPct val="100000"/>
              </a:lnSpc>
              <a:spcBef>
                <a:spcPts val="1134"/>
              </a:spcBef>
              <a:buClr>
                <a:srgbClr val="000000"/>
              </a:buClr>
              <a:buFont typeface="Times New Roman"/>
              <a:buAutoNum type="arabicParenR"/>
              <a:tabLst>
                <a:tab algn="l" pos="0"/>
              </a:tabLst>
            </a:pPr>
            <a:r>
              <a:rPr b="0" lang="en-US" sz="1500" spc="-1" strike="noStrike">
                <a:solidFill>
                  <a:srgbClr val="404040"/>
                </a:solidFill>
                <a:latin typeface="Times New Roman"/>
                <a:ea typeface="Times New Roman"/>
              </a:rPr>
              <a:t>Country-Series  (liste des indicateurs par pays) : 613 lignes, 4 colonnes</a:t>
            </a:r>
            <a:endParaRPr b="0" lang="fr-FR" sz="1500" spc="-1" strike="noStrike">
              <a:latin typeface="Arial"/>
            </a:endParaRPr>
          </a:p>
          <a:p>
            <a:pPr>
              <a:lnSpc>
                <a:spcPct val="100000"/>
              </a:lnSpc>
              <a:spcBef>
                <a:spcPts val="1134"/>
              </a:spcBef>
              <a:tabLst>
                <a:tab algn="l" pos="0"/>
              </a:tabLst>
            </a:pPr>
            <a:endParaRPr b="0" lang="fr-FR" sz="1500" spc="-1" strike="noStrike">
              <a:latin typeface="Arial"/>
            </a:endParaRPr>
          </a:p>
          <a:p>
            <a:pPr marL="432000" indent="-322920">
              <a:lnSpc>
                <a:spcPct val="100000"/>
              </a:lnSpc>
              <a:spcBef>
                <a:spcPts val="1134"/>
              </a:spcBef>
              <a:buClr>
                <a:srgbClr val="000000"/>
              </a:buClr>
              <a:buFont typeface="Times New Roman"/>
              <a:buAutoNum type="arabicParenR"/>
              <a:tabLst>
                <a:tab algn="l" pos="0"/>
              </a:tabLst>
            </a:pPr>
            <a:r>
              <a:rPr b="0" lang="en-US" sz="1500" spc="-1" strike="noStrike">
                <a:solidFill>
                  <a:srgbClr val="404040"/>
                </a:solidFill>
                <a:latin typeface="Times New Roman"/>
                <a:ea typeface="Times New Roman"/>
              </a:rPr>
              <a:t>Footnotes (Détails années de mesure des indicateurs) : 643 638 lignes, 5 colonnes </a:t>
            </a:r>
            <a:endParaRPr b="0" lang="fr-FR" sz="1500" spc="-1" strike="noStrike">
              <a:latin typeface="Arial"/>
            </a:endParaRPr>
          </a:p>
          <a:p>
            <a:pPr>
              <a:lnSpc>
                <a:spcPct val="100000"/>
              </a:lnSpc>
              <a:spcBef>
                <a:spcPts val="1431"/>
              </a:spcBef>
              <a:tabLst>
                <a:tab algn="l" pos="0"/>
              </a:tabLst>
            </a:pPr>
            <a:endParaRPr b="0" lang="fr-FR" sz="1500" spc="-1" strike="noStrike">
              <a:latin typeface="Arial"/>
            </a:endParaRPr>
          </a:p>
        </p:txBody>
      </p:sp>
      <p:sp>
        <p:nvSpPr>
          <p:cNvPr id="97" name="CustomShape 2"/>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98" name="CustomShape 3"/>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2400" spc="-1" strike="noStrike">
                <a:solidFill>
                  <a:srgbClr val="ffffff"/>
                </a:solidFill>
                <a:latin typeface="Times New Roman"/>
                <a:ea typeface="Times New Roman"/>
              </a:rPr>
              <a:t>1.2  Description du jeu de données</a:t>
            </a:r>
            <a:endParaRPr b="0" lang="fr-FR" sz="2400" spc="-1" strike="noStrike">
              <a:latin typeface="Arial"/>
            </a:endParaRPr>
          </a:p>
        </p:txBody>
      </p:sp>
      <p:pic>
        <p:nvPicPr>
          <p:cNvPr id="99" name="Google Shape;144;p4" descr=""/>
          <p:cNvPicPr/>
          <p:nvPr/>
        </p:nvPicPr>
        <p:blipFill>
          <a:blip r:embed="rId1"/>
          <a:stretch/>
        </p:blipFill>
        <p:spPr>
          <a:xfrm>
            <a:off x="4191120" y="1945440"/>
            <a:ext cx="1713600" cy="1780200"/>
          </a:xfrm>
          <a:prstGeom prst="rect">
            <a:avLst/>
          </a:prstGeom>
          <a:ln>
            <a:noFill/>
          </a:ln>
        </p:spPr>
      </p:pic>
      <p:pic>
        <p:nvPicPr>
          <p:cNvPr id="100" name="Google Shape;145;p4" descr=""/>
          <p:cNvPicPr/>
          <p:nvPr/>
        </p:nvPicPr>
        <p:blipFill>
          <a:blip r:embed="rId2"/>
          <a:stretch/>
        </p:blipFill>
        <p:spPr>
          <a:xfrm>
            <a:off x="7506000" y="1584000"/>
            <a:ext cx="1997280" cy="1997280"/>
          </a:xfrm>
          <a:prstGeom prst="rect">
            <a:avLst/>
          </a:prstGeom>
          <a:ln>
            <a:noFill/>
          </a:ln>
        </p:spPr>
      </p:pic>
      <p:sp>
        <p:nvSpPr>
          <p:cNvPr id="101" name="CustomShape 4"/>
          <p:cNvSpPr/>
          <p:nvPr/>
        </p:nvSpPr>
        <p:spPr>
          <a:xfrm>
            <a:off x="7552440" y="3664800"/>
            <a:ext cx="2292840" cy="5180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100" spc="-1" strike="noStrike" u="sng">
                <a:solidFill>
                  <a:srgbClr val="0000ff"/>
                </a:solidFill>
                <a:uFillTx/>
                <a:latin typeface="Arial"/>
                <a:ea typeface="Arial"/>
                <a:hlinkClick r:id="rId3"/>
              </a:rPr>
              <a:t>https://datacatalog.worldbank.org/search/dataset/0038480</a:t>
            </a:r>
            <a:r>
              <a:rPr b="0" lang="en-US" sz="1100" spc="-1" strike="noStrike">
                <a:solidFill>
                  <a:srgbClr val="000000"/>
                </a:solidFill>
                <a:latin typeface="Arial"/>
                <a:ea typeface="Arial"/>
              </a:rPr>
              <a:t> </a:t>
            </a:r>
            <a:endParaRPr b="0" lang="fr-FR" sz="11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Google Shape;151;p5" descr=""/>
          <p:cNvPicPr/>
          <p:nvPr/>
        </p:nvPicPr>
        <p:blipFill>
          <a:blip r:embed="rId1"/>
          <a:srcRect l="29462" t="0" r="0" b="0"/>
          <a:stretch/>
        </p:blipFill>
        <p:spPr>
          <a:xfrm>
            <a:off x="4300560" y="1440"/>
            <a:ext cx="5776920" cy="5668560"/>
          </a:xfrm>
          <a:prstGeom prst="rect">
            <a:avLst/>
          </a:prstGeom>
          <a:ln>
            <a:noFill/>
          </a:ln>
        </p:spPr>
      </p:pic>
      <p:sp>
        <p:nvSpPr>
          <p:cNvPr id="103" name="CustomShape 1"/>
          <p:cNvSpPr/>
          <p:nvPr/>
        </p:nvSpPr>
        <p:spPr>
          <a:xfrm>
            <a:off x="0" y="1676160"/>
            <a:ext cx="5851080" cy="2365560"/>
          </a:xfrm>
          <a:prstGeom prst="rect">
            <a:avLst/>
          </a:prstGeom>
          <a:solidFill>
            <a:srgbClr val="16395e"/>
          </a:solidFill>
          <a:ln w="9360">
            <a:solidFill>
              <a:srgbClr val="3465a4"/>
            </a:solidFill>
            <a:round/>
          </a:ln>
        </p:spPr>
        <p:style>
          <a:lnRef idx="0"/>
          <a:fillRef idx="0"/>
          <a:effectRef idx="0"/>
          <a:fontRef idx="minor"/>
        </p:style>
      </p:sp>
      <p:sp>
        <p:nvSpPr>
          <p:cNvPr id="104" name="CustomShape 2"/>
          <p:cNvSpPr/>
          <p:nvPr/>
        </p:nvSpPr>
        <p:spPr>
          <a:xfrm>
            <a:off x="166320" y="1666440"/>
            <a:ext cx="5867640" cy="2277000"/>
          </a:xfrm>
          <a:prstGeom prst="rect">
            <a:avLst/>
          </a:prstGeom>
          <a:noFill/>
          <a:ln>
            <a:noFill/>
          </a:ln>
        </p:spPr>
        <p:style>
          <a:lnRef idx="0"/>
          <a:fillRef idx="0"/>
          <a:effectRef idx="0"/>
          <a:fontRef idx="minor"/>
        </p:style>
        <p:txBody>
          <a:bodyPr lIns="0" rIns="0" tIns="0" bIns="0" anchor="ctr">
            <a:noAutofit/>
          </a:bodyPr>
          <a:p>
            <a:pPr>
              <a:lnSpc>
                <a:spcPct val="100000"/>
              </a:lnSpc>
              <a:tabLst>
                <a:tab algn="l" pos="0"/>
              </a:tabLst>
            </a:pPr>
            <a:r>
              <a:rPr b="0" lang="en-US" sz="5400" spc="-1" strike="noStrike">
                <a:solidFill>
                  <a:srgbClr val="ffffff"/>
                </a:solidFill>
                <a:latin typeface="Times New Roman"/>
                <a:ea typeface="Times New Roman"/>
              </a:rPr>
              <a:t>02</a:t>
            </a:r>
            <a:br/>
            <a:r>
              <a:rPr b="0" lang="en-US" sz="5400" spc="-1" strike="noStrike">
                <a:solidFill>
                  <a:srgbClr val="ffffff"/>
                </a:solidFill>
                <a:latin typeface="Times New Roman"/>
                <a:ea typeface="Times New Roman"/>
              </a:rPr>
              <a:t>Exploration de données</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06"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2.1.1 Description du jeu de données : Country</a:t>
            </a:r>
            <a:endParaRPr b="0" lang="fr-FR" sz="2400" spc="-1" strike="noStrike">
              <a:latin typeface="Arial"/>
            </a:endParaRPr>
          </a:p>
        </p:txBody>
      </p:sp>
      <p:sp>
        <p:nvSpPr>
          <p:cNvPr id="107" name="CustomShape 3"/>
          <p:cNvSpPr/>
          <p:nvPr/>
        </p:nvSpPr>
        <p:spPr>
          <a:xfrm>
            <a:off x="7066080" y="3470400"/>
            <a:ext cx="2936520" cy="160668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500" spc="-1" strike="noStrike">
                <a:solidFill>
                  <a:srgbClr val="404040"/>
                </a:solidFill>
                <a:latin typeface="Times New Roman"/>
                <a:ea typeface="Times New Roman"/>
              </a:rPr>
              <a:t>Dans ce fichier il y a </a:t>
            </a:r>
            <a:r>
              <a:rPr b="1" lang="en-US" sz="1500" spc="-1" strike="noStrike">
                <a:solidFill>
                  <a:srgbClr val="404040"/>
                </a:solidFill>
                <a:latin typeface="Times New Roman"/>
                <a:ea typeface="Times New Roman"/>
              </a:rPr>
              <a:t>214</a:t>
            </a:r>
            <a:r>
              <a:rPr b="0" lang="en-US" sz="1500" spc="-1" strike="noStrike">
                <a:solidFill>
                  <a:srgbClr val="404040"/>
                </a:solidFill>
                <a:latin typeface="Times New Roman"/>
                <a:ea typeface="Times New Roman"/>
              </a:rPr>
              <a:t> pays, plus </a:t>
            </a:r>
            <a:r>
              <a:rPr b="1" lang="en-US" sz="1500" spc="-1" strike="noStrike">
                <a:solidFill>
                  <a:srgbClr val="404040"/>
                </a:solidFill>
                <a:latin typeface="Times New Roman"/>
                <a:ea typeface="Times New Roman"/>
              </a:rPr>
              <a:t>27 </a:t>
            </a:r>
            <a:r>
              <a:rPr b="0" lang="en-US" sz="1500" spc="-1" strike="noStrike">
                <a:solidFill>
                  <a:srgbClr val="404040"/>
                </a:solidFill>
                <a:latin typeface="Times New Roman"/>
                <a:ea typeface="Times New Roman"/>
              </a:rPr>
              <a:t>groupements de pays ( c.-à-d. qui ne sont pas vraiment un pays en soi, mais des “faux pays” regroupés par la banque mondiale) </a:t>
            </a:r>
            <a:endParaRPr b="0" lang="fr-FR" sz="1500" spc="-1" strike="noStrike">
              <a:latin typeface="Arial"/>
            </a:endParaRPr>
          </a:p>
        </p:txBody>
      </p:sp>
      <p:sp>
        <p:nvSpPr>
          <p:cNvPr id="108" name="CustomShape 4"/>
          <p:cNvSpPr/>
          <p:nvPr/>
        </p:nvSpPr>
        <p:spPr>
          <a:xfrm>
            <a:off x="466560" y="1037880"/>
            <a:ext cx="7704720" cy="29988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US" sz="1500" spc="-1" strike="noStrike">
                <a:solidFill>
                  <a:srgbClr val="404040"/>
                </a:solidFill>
                <a:latin typeface="Times New Roman"/>
                <a:ea typeface="Times New Roman"/>
              </a:rPr>
              <a:t>Country (informations détaillées sur les pays ) :  241 lignes , 32 colonnes. </a:t>
            </a:r>
            <a:endParaRPr b="0" lang="fr-FR" sz="1500" spc="-1" strike="noStrike">
              <a:latin typeface="Arial"/>
            </a:endParaRPr>
          </a:p>
        </p:txBody>
      </p:sp>
      <p:grpSp>
        <p:nvGrpSpPr>
          <p:cNvPr id="109" name="Group 5"/>
          <p:cNvGrpSpPr/>
          <p:nvPr/>
        </p:nvGrpSpPr>
        <p:grpSpPr>
          <a:xfrm>
            <a:off x="252000" y="1407600"/>
            <a:ext cx="6551280" cy="4142520"/>
            <a:chOff x="252000" y="1407600"/>
            <a:chExt cx="6551280" cy="4142520"/>
          </a:xfrm>
        </p:grpSpPr>
        <p:pic>
          <p:nvPicPr>
            <p:cNvPr id="110" name="Google Shape;163;p6" descr=""/>
            <p:cNvPicPr/>
            <p:nvPr/>
          </p:nvPicPr>
          <p:blipFill>
            <a:blip r:embed="rId1"/>
            <a:stretch/>
          </p:blipFill>
          <p:spPr>
            <a:xfrm>
              <a:off x="252000" y="1440000"/>
              <a:ext cx="6551280" cy="4110120"/>
            </a:xfrm>
            <a:prstGeom prst="rect">
              <a:avLst/>
            </a:prstGeom>
            <a:ln>
              <a:noFill/>
            </a:ln>
          </p:spPr>
        </p:pic>
        <p:sp>
          <p:nvSpPr>
            <p:cNvPr id="111" name="CustomShape 6"/>
            <p:cNvSpPr/>
            <p:nvPr/>
          </p:nvSpPr>
          <p:spPr>
            <a:xfrm>
              <a:off x="623880" y="1407600"/>
              <a:ext cx="403560" cy="2776320"/>
            </a:xfrm>
            <a:prstGeom prst="rect">
              <a:avLst/>
            </a:prstGeom>
            <a:noFill/>
            <a:ln w="9360">
              <a:solidFill>
                <a:srgbClr val="ff0000"/>
              </a:solidFill>
              <a:prstDash val="dash"/>
              <a:round/>
            </a:ln>
          </p:spPr>
          <p:style>
            <a:lnRef idx="0"/>
            <a:fillRef idx="0"/>
            <a:effectRef idx="0"/>
            <a:fontRef idx="minor"/>
          </p:style>
        </p:sp>
        <p:sp>
          <p:nvSpPr>
            <p:cNvPr id="112" name="CustomShape 7"/>
            <p:cNvSpPr/>
            <p:nvPr/>
          </p:nvSpPr>
          <p:spPr>
            <a:xfrm>
              <a:off x="1920960" y="1441440"/>
              <a:ext cx="218520" cy="2776320"/>
            </a:xfrm>
            <a:prstGeom prst="rect">
              <a:avLst/>
            </a:prstGeom>
            <a:noFill/>
            <a:ln w="9360">
              <a:solidFill>
                <a:srgbClr val="ff0000"/>
              </a:solidFill>
              <a:prstDash val="dash"/>
              <a:round/>
            </a:ln>
          </p:spPr>
          <p:style>
            <a:lnRef idx="0"/>
            <a:fillRef idx="0"/>
            <a:effectRef idx="0"/>
            <a:fontRef idx="minor"/>
          </p:style>
        </p:sp>
        <p:sp>
          <p:nvSpPr>
            <p:cNvPr id="113" name="CustomShape 8"/>
            <p:cNvSpPr/>
            <p:nvPr/>
          </p:nvSpPr>
          <p:spPr>
            <a:xfrm>
              <a:off x="1235160" y="1441440"/>
              <a:ext cx="171000" cy="2776320"/>
            </a:xfrm>
            <a:prstGeom prst="rect">
              <a:avLst/>
            </a:prstGeom>
            <a:noFill/>
            <a:ln w="9360">
              <a:solidFill>
                <a:srgbClr val="ff0000"/>
              </a:solidFill>
              <a:prstDash val="dash"/>
              <a:round/>
            </a:ln>
          </p:spPr>
          <p:style>
            <a:lnRef idx="0"/>
            <a:fillRef idx="0"/>
            <a:effectRef idx="0"/>
            <a:fontRef idx="minor"/>
          </p:style>
        </p:sp>
      </p:grpSp>
      <p:sp>
        <p:nvSpPr>
          <p:cNvPr id="114" name="CustomShape 9"/>
          <p:cNvSpPr/>
          <p:nvPr/>
        </p:nvSpPr>
        <p:spPr>
          <a:xfrm>
            <a:off x="7142400" y="1717920"/>
            <a:ext cx="2936520" cy="160668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500" spc="-1" strike="noStrike">
                <a:solidFill>
                  <a:srgbClr val="404040"/>
                </a:solidFill>
                <a:latin typeface="Times New Roman"/>
                <a:ea typeface="Times New Roman"/>
              </a:rPr>
              <a:t>Liste des pays avec leur </a:t>
            </a:r>
            <a:r>
              <a:rPr b="1" lang="en-US" sz="1500" spc="-1" strike="noStrike">
                <a:solidFill>
                  <a:srgbClr val="404040"/>
                </a:solidFill>
                <a:latin typeface="Times New Roman"/>
                <a:ea typeface="Times New Roman"/>
              </a:rPr>
              <a:t>nom </a:t>
            </a:r>
            <a:r>
              <a:rPr b="0" lang="en-US" sz="1500" spc="-1" strike="noStrike">
                <a:solidFill>
                  <a:srgbClr val="404040"/>
                </a:solidFill>
                <a:latin typeface="Times New Roman"/>
                <a:ea typeface="Times New Roman"/>
              </a:rPr>
              <a:t>complet, leur </a:t>
            </a:r>
            <a:r>
              <a:rPr b="1" lang="en-US" sz="1500" spc="-1" strike="noStrike">
                <a:solidFill>
                  <a:srgbClr val="404040"/>
                </a:solidFill>
                <a:latin typeface="Times New Roman"/>
                <a:ea typeface="Times New Roman"/>
              </a:rPr>
              <a:t>abréviation</a:t>
            </a:r>
            <a:r>
              <a:rPr b="0" lang="en-US" sz="1500" spc="-1" strike="noStrike">
                <a:solidFill>
                  <a:srgbClr val="404040"/>
                </a:solidFill>
                <a:latin typeface="Times New Roman"/>
                <a:ea typeface="Times New Roman"/>
              </a:rPr>
              <a:t> et le nom de la </a:t>
            </a:r>
            <a:r>
              <a:rPr b="1" lang="en-US" sz="1500" spc="-1" strike="noStrike">
                <a:solidFill>
                  <a:srgbClr val="404040"/>
                </a:solidFill>
                <a:latin typeface="Times New Roman"/>
                <a:ea typeface="Times New Roman"/>
              </a:rPr>
              <a:t>région</a:t>
            </a:r>
            <a:r>
              <a:rPr b="0" lang="en-US" sz="1500" spc="-1" strike="noStrike">
                <a:solidFill>
                  <a:srgbClr val="404040"/>
                </a:solidFill>
                <a:latin typeface="Times New Roman"/>
                <a:ea typeface="Times New Roman"/>
              </a:rPr>
              <a:t> à laquelle  ils appartiennent</a:t>
            </a:r>
            <a:endParaRPr b="0" lang="fr-FR" sz="1500" spc="-1" strike="noStrike">
              <a:latin typeface="Arial"/>
            </a:endParaRPr>
          </a:p>
          <a:p>
            <a:pPr>
              <a:lnSpc>
                <a:spcPct val="100000"/>
              </a:lnSpc>
              <a:tabLst>
                <a:tab algn="l" pos="0"/>
              </a:tabLst>
            </a:pP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5120640" y="4258800"/>
            <a:ext cx="4205160" cy="1096200"/>
          </a:xfrm>
          <a:prstGeom prst="rect">
            <a:avLst/>
          </a:prstGeom>
          <a:noFill/>
          <a:ln>
            <a:noFill/>
          </a:ln>
        </p:spPr>
        <p:style>
          <a:lnRef idx="0"/>
          <a:fillRef idx="0"/>
          <a:effectRef idx="0"/>
          <a:fontRef idx="minor"/>
        </p:style>
        <p:txBody>
          <a:bodyPr lIns="0" rIns="0" tIns="0" bIns="0" anchor="ctr">
            <a:noAutofit/>
          </a:bodyPr>
          <a:p>
            <a:pPr algn="ctr">
              <a:lnSpc>
                <a:spcPct val="100000"/>
              </a:lnSpc>
              <a:tabLst>
                <a:tab algn="l" pos="0"/>
              </a:tabLst>
            </a:pPr>
            <a:r>
              <a:rPr b="0" lang="en-US" sz="1400" spc="-1" strike="noStrike">
                <a:solidFill>
                  <a:srgbClr val="000000"/>
                </a:solidFill>
                <a:latin typeface="Times New Roman"/>
                <a:ea typeface="Times New Roman"/>
              </a:rPr>
              <a:t>Répartition des pays partenaires par catégorie de revenu et région de la Banque mondiale</a:t>
            </a:r>
            <a:endParaRPr b="0" lang="fr-FR" sz="1400" spc="-1" strike="noStrike">
              <a:latin typeface="Arial"/>
            </a:endParaRPr>
          </a:p>
        </p:txBody>
      </p:sp>
      <p:pic>
        <p:nvPicPr>
          <p:cNvPr id="116" name="Google Shape;173;p7" descr=""/>
          <p:cNvPicPr/>
          <p:nvPr/>
        </p:nvPicPr>
        <p:blipFill>
          <a:blip r:embed="rId1"/>
          <a:stretch/>
        </p:blipFill>
        <p:spPr>
          <a:xfrm>
            <a:off x="3677040" y="1376640"/>
            <a:ext cx="6279480" cy="3174840"/>
          </a:xfrm>
          <a:prstGeom prst="rect">
            <a:avLst/>
          </a:prstGeom>
          <a:ln>
            <a:noFill/>
          </a:ln>
        </p:spPr>
      </p:pic>
      <p:pic>
        <p:nvPicPr>
          <p:cNvPr id="117" name="Google Shape;174;p7" descr=""/>
          <p:cNvPicPr/>
          <p:nvPr/>
        </p:nvPicPr>
        <p:blipFill>
          <a:blip r:embed="rId2"/>
          <a:srcRect l="10767" t="8556" r="13861" b="0"/>
          <a:stretch/>
        </p:blipFill>
        <p:spPr>
          <a:xfrm>
            <a:off x="365760" y="1335240"/>
            <a:ext cx="3199320" cy="3656880"/>
          </a:xfrm>
          <a:prstGeom prst="rect">
            <a:avLst/>
          </a:prstGeom>
          <a:ln>
            <a:noFill/>
          </a:ln>
        </p:spPr>
      </p:pic>
      <p:sp>
        <p:nvSpPr>
          <p:cNvPr id="118" name="CustomShape 2"/>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19" name="CustomShape 3"/>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2.1.1 Description du jeu de données : Country</a:t>
            </a:r>
            <a:endParaRPr b="0" lang="fr-FR" sz="2400" spc="-1" strike="noStrike">
              <a:latin typeface="Arial"/>
            </a:endParaRPr>
          </a:p>
        </p:txBody>
      </p:sp>
      <p:sp>
        <p:nvSpPr>
          <p:cNvPr id="120" name="CustomShape 4"/>
          <p:cNvSpPr/>
          <p:nvPr/>
        </p:nvSpPr>
        <p:spPr>
          <a:xfrm>
            <a:off x="1005840" y="1025280"/>
            <a:ext cx="2559240" cy="299520"/>
          </a:xfrm>
          <a:prstGeom prst="rect">
            <a:avLst/>
          </a:prstGeom>
          <a:noFill/>
          <a:ln>
            <a:noFill/>
          </a:ln>
        </p:spPr>
        <p:style>
          <a:lnRef idx="0"/>
          <a:fillRef idx="0"/>
          <a:effectRef idx="0"/>
          <a:fontRef idx="minor"/>
        </p:style>
        <p:txBody>
          <a:bodyPr lIns="90000" rIns="90000" tIns="45000" bIns="45000">
            <a:noAutofit/>
          </a:bodyPr>
          <a:p>
            <a:pPr marL="457200">
              <a:lnSpc>
                <a:spcPct val="100000"/>
              </a:lnSpc>
              <a:tabLst>
                <a:tab algn="l" pos="0"/>
              </a:tabLst>
            </a:pPr>
            <a:r>
              <a:rPr b="0" lang="en-US" sz="1500" spc="-1" strike="noStrike">
                <a:solidFill>
                  <a:srgbClr val="404040"/>
                </a:solidFill>
                <a:latin typeface="Times New Roman"/>
                <a:ea typeface="Times New Roman"/>
              </a:rPr>
              <a:t>"faux pays"</a:t>
            </a: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22"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2.1.2 Description du jeu de données : Data</a:t>
            </a:r>
            <a:endParaRPr b="0" lang="fr-FR" sz="2400" spc="-1" strike="noStrike">
              <a:latin typeface="Arial"/>
            </a:endParaRPr>
          </a:p>
        </p:txBody>
      </p:sp>
      <p:sp>
        <p:nvSpPr>
          <p:cNvPr id="123" name="CustomShape 3"/>
          <p:cNvSpPr/>
          <p:nvPr/>
        </p:nvSpPr>
        <p:spPr>
          <a:xfrm>
            <a:off x="7286040" y="1299600"/>
            <a:ext cx="2742120" cy="414972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1500" spc="-1" strike="noStrike">
                <a:solidFill>
                  <a:srgbClr val="404040"/>
                </a:solidFill>
                <a:latin typeface="Times New Roman"/>
                <a:ea typeface="Times New Roman"/>
              </a:rPr>
              <a:t>Ce jeu de données contient toutes les informations concernant les </a:t>
            </a:r>
            <a:r>
              <a:rPr b="1" lang="en-US" sz="1500" spc="-1" strike="noStrike">
                <a:solidFill>
                  <a:srgbClr val="404040"/>
                </a:solidFill>
                <a:latin typeface="Times New Roman"/>
                <a:ea typeface="Times New Roman"/>
              </a:rPr>
              <a:t>indicateurs,</a:t>
            </a:r>
            <a:r>
              <a:rPr b="0" lang="en-US" sz="1500" spc="-1" strike="noStrike">
                <a:solidFill>
                  <a:srgbClr val="404040"/>
                </a:solidFill>
                <a:latin typeface="Times New Roman"/>
                <a:ea typeface="Times New Roman"/>
              </a:rPr>
              <a:t> le nom et les codes des pays, ainsi que l'évolution de tous les indicateurs au fil des années (1970-2100). </a:t>
            </a:r>
            <a:endParaRPr b="0" lang="fr-FR" sz="1500" spc="-1" strike="noStrike">
              <a:latin typeface="Arial"/>
            </a:endParaRPr>
          </a:p>
          <a:p>
            <a:pPr>
              <a:lnSpc>
                <a:spcPct val="100000"/>
              </a:lnSpc>
              <a:spcBef>
                <a:spcPts val="1440"/>
              </a:spcBef>
              <a:tabLst>
                <a:tab algn="l" pos="0"/>
              </a:tabLst>
            </a:pPr>
            <a:r>
              <a:rPr b="0" lang="en-US" sz="1200" spc="-1" strike="noStrike">
                <a:solidFill>
                  <a:srgbClr val="404040"/>
                </a:solidFill>
                <a:latin typeface="Times New Roman"/>
                <a:ea typeface="Times New Roman"/>
              </a:rPr>
              <a:t>Étant donné que </a:t>
            </a:r>
            <a:r>
              <a:rPr b="1" lang="en-US" sz="1200" spc="-1" strike="noStrike">
                <a:solidFill>
                  <a:srgbClr val="404040"/>
                </a:solidFill>
                <a:latin typeface="Times New Roman"/>
                <a:ea typeface="Times New Roman"/>
              </a:rPr>
              <a:t>2010 </a:t>
            </a:r>
            <a:r>
              <a:rPr b="0" lang="en-US" sz="1200" spc="-1" strike="noStrike">
                <a:solidFill>
                  <a:srgbClr val="404040"/>
                </a:solidFill>
                <a:latin typeface="Times New Roman"/>
                <a:ea typeface="Times New Roman"/>
              </a:rPr>
              <a:t>- </a:t>
            </a:r>
            <a:r>
              <a:rPr b="1" lang="en-US" sz="1200" spc="-1" strike="noStrike">
                <a:solidFill>
                  <a:srgbClr val="404040"/>
                </a:solidFill>
                <a:latin typeface="Times New Roman"/>
                <a:ea typeface="Times New Roman"/>
              </a:rPr>
              <a:t>2015</a:t>
            </a:r>
            <a:r>
              <a:rPr b="0" lang="en-US" sz="1200" spc="-1" strike="noStrike">
                <a:solidFill>
                  <a:srgbClr val="404040"/>
                </a:solidFill>
                <a:latin typeface="Times New Roman"/>
                <a:ea typeface="Times New Roman"/>
              </a:rPr>
              <a:t> sont les années où il y a plus de données, (et où l'accès à Internet a prospéré)   nous utiliserons ces années pour évaluer l'évolution des indicateurs d'intérêt.</a:t>
            </a:r>
            <a:endParaRPr b="0" lang="fr-FR" sz="1200" spc="-1" strike="noStrike">
              <a:latin typeface="Arial"/>
            </a:endParaRPr>
          </a:p>
          <a:p>
            <a:pPr>
              <a:lnSpc>
                <a:spcPct val="100000"/>
              </a:lnSpc>
              <a:spcBef>
                <a:spcPts val="1440"/>
              </a:spcBef>
              <a:tabLst>
                <a:tab algn="l" pos="0"/>
              </a:tabLst>
            </a:pPr>
            <a:r>
              <a:rPr b="0" lang="en-US" sz="1200" spc="-1" strike="noStrike">
                <a:solidFill>
                  <a:srgbClr val="404040"/>
                </a:solidFill>
                <a:latin typeface="Times New Roman"/>
                <a:ea typeface="Times New Roman"/>
              </a:rPr>
              <a:t>Afin d'avoir les informations concernant uniquement les vrais pays, dans cette dataframe nous allons également éliminer tous les faux pays identifiés ci-dessus et listés dans la liste "faux pays"</a:t>
            </a:r>
            <a:endParaRPr b="0" lang="fr-FR" sz="1200" spc="-1" strike="noStrike">
              <a:latin typeface="Arial"/>
            </a:endParaRPr>
          </a:p>
        </p:txBody>
      </p:sp>
      <p:sp>
        <p:nvSpPr>
          <p:cNvPr id="124" name="CustomShape 4"/>
          <p:cNvSpPr/>
          <p:nvPr/>
        </p:nvSpPr>
        <p:spPr>
          <a:xfrm>
            <a:off x="286560" y="1109880"/>
            <a:ext cx="6903000" cy="509760"/>
          </a:xfrm>
          <a:prstGeom prst="rect">
            <a:avLst/>
          </a:prstGeom>
          <a:noFill/>
          <a:ln>
            <a:noFill/>
          </a:ln>
        </p:spPr>
        <p:style>
          <a:lnRef idx="0"/>
          <a:fillRef idx="0"/>
          <a:effectRef idx="0"/>
          <a:fontRef idx="minor"/>
        </p:style>
        <p:txBody>
          <a:bodyPr lIns="90000" rIns="90000" tIns="45000" bIns="45000">
            <a:noAutofit/>
          </a:bodyPr>
          <a:p>
            <a:pPr algn="ctr">
              <a:lnSpc>
                <a:spcPct val="100000"/>
              </a:lnSpc>
              <a:tabLst>
                <a:tab algn="l" pos="0"/>
              </a:tabLst>
            </a:pPr>
            <a:r>
              <a:rPr b="1" lang="en-US" sz="1500" spc="-1" strike="noStrike">
                <a:solidFill>
                  <a:srgbClr val="404040"/>
                </a:solidFill>
                <a:latin typeface="Times New Roman"/>
                <a:ea typeface="Times New Roman"/>
              </a:rPr>
              <a:t>Data (Indicateurs par année de mesure) : 886 930 lignes, 70 colonnes</a:t>
            </a:r>
            <a:endParaRPr b="0" lang="fr-FR" sz="1500" spc="-1" strike="noStrike">
              <a:latin typeface="Arial"/>
            </a:endParaRPr>
          </a:p>
        </p:txBody>
      </p:sp>
      <p:pic>
        <p:nvPicPr>
          <p:cNvPr id="125" name="Google Shape;186;p8" descr=""/>
          <p:cNvPicPr/>
          <p:nvPr/>
        </p:nvPicPr>
        <p:blipFill>
          <a:blip r:embed="rId1"/>
          <a:stretch/>
        </p:blipFill>
        <p:spPr>
          <a:xfrm>
            <a:off x="98280" y="1584000"/>
            <a:ext cx="7101000" cy="3507120"/>
          </a:xfrm>
          <a:prstGeom prst="rect">
            <a:avLst/>
          </a:prstGeom>
          <a:ln>
            <a:noFill/>
          </a:ln>
        </p:spPr>
      </p:pic>
      <p:sp>
        <p:nvSpPr>
          <p:cNvPr id="126" name="CustomShape 5"/>
          <p:cNvSpPr/>
          <p:nvPr/>
        </p:nvSpPr>
        <p:spPr>
          <a:xfrm>
            <a:off x="1766880" y="1940760"/>
            <a:ext cx="547920" cy="2776320"/>
          </a:xfrm>
          <a:prstGeom prst="rect">
            <a:avLst/>
          </a:prstGeom>
          <a:noFill/>
          <a:ln w="9360">
            <a:solidFill>
              <a:srgbClr val="ff0000"/>
            </a:solidFill>
            <a:prstDash val="dash"/>
            <a:round/>
          </a:ln>
        </p:spPr>
        <p:style>
          <a:lnRef idx="0"/>
          <a:fillRef idx="0"/>
          <a:effectRef idx="0"/>
          <a:fontRef idx="minor"/>
        </p:style>
      </p:sp>
      <p:sp>
        <p:nvSpPr>
          <p:cNvPr id="127" name="CustomShape 6"/>
          <p:cNvSpPr/>
          <p:nvPr/>
        </p:nvSpPr>
        <p:spPr>
          <a:xfrm>
            <a:off x="2376720" y="1940760"/>
            <a:ext cx="547920" cy="2776320"/>
          </a:xfrm>
          <a:prstGeom prst="rect">
            <a:avLst/>
          </a:prstGeom>
          <a:noFill/>
          <a:ln w="9360">
            <a:solidFill>
              <a:srgbClr val="ff0000"/>
            </a:solidFill>
            <a:prstDash val="dash"/>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5040" y="11520"/>
            <a:ext cx="10078920" cy="901800"/>
          </a:xfrm>
          <a:prstGeom prst="rect">
            <a:avLst/>
          </a:prstGeom>
          <a:solidFill>
            <a:srgbClr val="16395e"/>
          </a:solidFill>
          <a:ln w="9360">
            <a:solidFill>
              <a:srgbClr val="3465a4"/>
            </a:solidFill>
            <a:round/>
          </a:ln>
        </p:spPr>
        <p:style>
          <a:lnRef idx="0"/>
          <a:fillRef idx="0"/>
          <a:effectRef idx="0"/>
          <a:fontRef idx="minor"/>
        </p:style>
      </p:sp>
      <p:sp>
        <p:nvSpPr>
          <p:cNvPr id="129" name="CustomShape 2"/>
          <p:cNvSpPr/>
          <p:nvPr/>
        </p:nvSpPr>
        <p:spPr>
          <a:xfrm>
            <a:off x="-5040" y="47520"/>
            <a:ext cx="10083960" cy="810360"/>
          </a:xfrm>
          <a:prstGeom prst="rect">
            <a:avLst/>
          </a:prstGeom>
          <a:noFill/>
          <a:ln>
            <a:noFill/>
          </a:ln>
        </p:spPr>
        <p:style>
          <a:lnRef idx="0"/>
          <a:fillRef idx="0"/>
          <a:effectRef idx="0"/>
          <a:fontRef idx="minor"/>
        </p:style>
        <p:txBody>
          <a:bodyPr lIns="0" rIns="0" tIns="0" bIns="0" anchor="ctr">
            <a:noAutofit/>
          </a:bodyPr>
          <a:p>
            <a:pPr marL="457200" algn="ctr">
              <a:lnSpc>
                <a:spcPct val="100000"/>
              </a:lnSpc>
              <a:tabLst>
                <a:tab algn="l" pos="0"/>
              </a:tabLst>
            </a:pPr>
            <a:r>
              <a:rPr b="0" lang="en-US" sz="2400" spc="-1" strike="noStrike">
                <a:solidFill>
                  <a:srgbClr val="ffffff"/>
                </a:solidFill>
                <a:latin typeface="Times New Roman"/>
                <a:ea typeface="Times New Roman"/>
              </a:rPr>
              <a:t>2.1.3 Description du jeu de données : Series</a:t>
            </a:r>
            <a:endParaRPr b="0" lang="fr-FR" sz="2400" spc="-1" strike="noStrike">
              <a:latin typeface="Arial"/>
            </a:endParaRPr>
          </a:p>
        </p:txBody>
      </p:sp>
      <p:sp>
        <p:nvSpPr>
          <p:cNvPr id="130" name="CustomShape 3"/>
          <p:cNvSpPr/>
          <p:nvPr/>
        </p:nvSpPr>
        <p:spPr>
          <a:xfrm>
            <a:off x="7315200" y="1828800"/>
            <a:ext cx="2742120" cy="3199320"/>
          </a:xfrm>
          <a:prstGeom prst="rect">
            <a:avLst/>
          </a:prstGeom>
          <a:noFill/>
          <a:ln>
            <a:noFill/>
          </a:ln>
        </p:spPr>
        <p:style>
          <a:lnRef idx="0"/>
          <a:fillRef idx="0"/>
          <a:effectRef idx="0"/>
          <a:fontRef idx="minor"/>
        </p:style>
        <p:txBody>
          <a:bodyPr lIns="90000" rIns="90000" tIns="45000" bIns="45000">
            <a:noAutofit/>
          </a:bodyPr>
          <a:p>
            <a:pPr marL="432000" indent="-322920">
              <a:lnSpc>
                <a:spcPct val="100000"/>
              </a:lnSpc>
              <a:buClr>
                <a:srgbClr val="000000"/>
              </a:buClr>
              <a:buFont typeface="Noto Sans"/>
              <a:buAutoNum type="arabicParenR"/>
            </a:pPr>
            <a:r>
              <a:rPr b="0" lang="en-US" sz="1500" spc="-1" strike="noStrike">
                <a:solidFill>
                  <a:srgbClr val="404040"/>
                </a:solidFill>
                <a:latin typeface="Times New Roman"/>
                <a:ea typeface="Times New Roman"/>
              </a:rPr>
              <a:t>Ce jeu de données donne des </a:t>
            </a:r>
            <a:r>
              <a:rPr b="1" lang="en-US" sz="1500" spc="-1" strike="noStrike">
                <a:solidFill>
                  <a:srgbClr val="404040"/>
                </a:solidFill>
                <a:latin typeface="Times New Roman"/>
                <a:ea typeface="Times New Roman"/>
              </a:rPr>
              <a:t>informations plus détaillées sur les indicateurs</a:t>
            </a:r>
            <a:r>
              <a:rPr b="0" lang="en-US" sz="1500" spc="-1" strike="noStrike">
                <a:solidFill>
                  <a:srgbClr val="404040"/>
                </a:solidFill>
                <a:latin typeface="Times New Roman"/>
                <a:ea typeface="Times New Roman"/>
              </a:rPr>
              <a:t> ; leur nom, leur définition et le sujet (Topic) auquel ils appartiennent</a:t>
            </a:r>
            <a:endParaRPr b="0" lang="fr-FR" sz="1500" spc="-1" strike="noStrike">
              <a:latin typeface="Arial"/>
            </a:endParaRPr>
          </a:p>
        </p:txBody>
      </p:sp>
      <p:sp>
        <p:nvSpPr>
          <p:cNvPr id="131" name="CustomShape 4"/>
          <p:cNvSpPr/>
          <p:nvPr/>
        </p:nvSpPr>
        <p:spPr>
          <a:xfrm>
            <a:off x="358560" y="925560"/>
            <a:ext cx="6903000" cy="50976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r>
              <a:rPr b="0" lang="en-US" sz="1500" spc="-1" strike="noStrike">
                <a:solidFill>
                  <a:srgbClr val="404040"/>
                </a:solidFill>
                <a:latin typeface="Times New Roman"/>
                <a:ea typeface="Times New Roman"/>
              </a:rPr>
              <a:t>Series (Liste des indicateurs par pays) : 3665 lignes, 21 colonnes  </a:t>
            </a:r>
            <a:endParaRPr b="0" lang="fr-FR" sz="1500" spc="-1" strike="noStrike">
              <a:latin typeface="Arial"/>
            </a:endParaRPr>
          </a:p>
        </p:txBody>
      </p:sp>
      <p:grpSp>
        <p:nvGrpSpPr>
          <p:cNvPr id="132" name="Group 5"/>
          <p:cNvGrpSpPr/>
          <p:nvPr/>
        </p:nvGrpSpPr>
        <p:grpSpPr>
          <a:xfrm>
            <a:off x="322560" y="1332000"/>
            <a:ext cx="7415280" cy="4301640"/>
            <a:chOff x="322560" y="1332000"/>
            <a:chExt cx="7415280" cy="4301640"/>
          </a:xfrm>
        </p:grpSpPr>
        <p:pic>
          <p:nvPicPr>
            <p:cNvPr id="133" name="Google Shape;198;p9" descr=""/>
            <p:cNvPicPr/>
            <p:nvPr/>
          </p:nvPicPr>
          <p:blipFill>
            <a:blip r:embed="rId1"/>
            <a:stretch/>
          </p:blipFill>
          <p:spPr>
            <a:xfrm>
              <a:off x="322560" y="1332000"/>
              <a:ext cx="7415280" cy="4301640"/>
            </a:xfrm>
            <a:prstGeom prst="rect">
              <a:avLst/>
            </a:prstGeom>
            <a:ln>
              <a:noFill/>
            </a:ln>
          </p:spPr>
        </p:pic>
        <p:sp>
          <p:nvSpPr>
            <p:cNvPr id="134" name="CustomShape 6"/>
            <p:cNvSpPr/>
            <p:nvPr/>
          </p:nvSpPr>
          <p:spPr>
            <a:xfrm>
              <a:off x="1301760" y="1435680"/>
              <a:ext cx="294840" cy="3053160"/>
            </a:xfrm>
            <a:prstGeom prst="rect">
              <a:avLst/>
            </a:prstGeom>
            <a:noFill/>
            <a:ln w="9360">
              <a:solidFill>
                <a:srgbClr val="ff0000"/>
              </a:solidFill>
              <a:prstDash val="dash"/>
              <a:round/>
            </a:ln>
          </p:spPr>
          <p:style>
            <a:lnRef idx="0"/>
            <a:fillRef idx="0"/>
            <a:effectRef idx="0"/>
            <a:fontRef idx="minor"/>
          </p:style>
        </p:sp>
        <p:sp>
          <p:nvSpPr>
            <p:cNvPr id="135" name="CustomShape 7"/>
            <p:cNvSpPr/>
            <p:nvPr/>
          </p:nvSpPr>
          <p:spPr>
            <a:xfrm>
              <a:off x="1911240" y="1435680"/>
              <a:ext cx="294840" cy="3053160"/>
            </a:xfrm>
            <a:prstGeom prst="rect">
              <a:avLst/>
            </a:prstGeom>
            <a:noFill/>
            <a:ln w="9360">
              <a:solidFill>
                <a:srgbClr val="ff0000"/>
              </a:solidFill>
              <a:prstDash val="dash"/>
              <a:round/>
            </a:ln>
          </p:spPr>
          <p:style>
            <a:lnRef idx="0"/>
            <a:fillRef idx="0"/>
            <a:effectRef idx="0"/>
            <a:fontRef idx="minor"/>
          </p:style>
        </p:sp>
        <p:sp>
          <p:nvSpPr>
            <p:cNvPr id="136" name="CustomShape 8"/>
            <p:cNvSpPr/>
            <p:nvPr/>
          </p:nvSpPr>
          <p:spPr>
            <a:xfrm>
              <a:off x="920880" y="1435680"/>
              <a:ext cx="294840" cy="3053160"/>
            </a:xfrm>
            <a:prstGeom prst="rect">
              <a:avLst/>
            </a:prstGeom>
            <a:noFill/>
            <a:ln w="9360">
              <a:solidFill>
                <a:srgbClr val="ff0000"/>
              </a:solidFill>
              <a:prstDash val="dash"/>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2022-09-30T14:21:56Z</dcterms:created>
  <dc:creator/>
  <dc:description/>
  <dc:language>fr-FR</dc:language>
  <cp:lastModifiedBy/>
  <cp:revision>0</cp:revision>
  <dc:subject/>
  <dc:title/>
</cp:coreProperties>
</file>